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71" r:id="rId5"/>
    <p:sldId id="272" r:id="rId6"/>
    <p:sldId id="263" r:id="rId7"/>
    <p:sldId id="273" r:id="rId8"/>
    <p:sldId id="274" r:id="rId9"/>
    <p:sldId id="270" r:id="rId10"/>
    <p:sldId id="268" r:id="rId11"/>
    <p:sldId id="275" r:id="rId12"/>
    <p:sldId id="266" r:id="rId13"/>
    <p:sldId id="269" r:id="rId14"/>
    <p:sldId id="267" r:id="rId15"/>
    <p:sldId id="261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858585"/>
        </a:solidFill>
        <a:effectLst/>
        <a:uFillTx/>
        <a:latin typeface="+mn-lt"/>
        <a:ea typeface="+mn-ea"/>
        <a:cs typeface="+mn-cs"/>
        <a:sym typeface="Marker Fel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858585"/>
        </a:solidFill>
        <a:effectLst/>
        <a:uFillTx/>
        <a:latin typeface="+mn-lt"/>
        <a:ea typeface="+mn-ea"/>
        <a:cs typeface="+mn-cs"/>
        <a:sym typeface="Marker Fel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858585"/>
        </a:solidFill>
        <a:effectLst/>
        <a:uFillTx/>
        <a:latin typeface="+mn-lt"/>
        <a:ea typeface="+mn-ea"/>
        <a:cs typeface="+mn-cs"/>
        <a:sym typeface="Marker Fel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858585"/>
        </a:solidFill>
        <a:effectLst/>
        <a:uFillTx/>
        <a:latin typeface="+mn-lt"/>
        <a:ea typeface="+mn-ea"/>
        <a:cs typeface="+mn-cs"/>
        <a:sym typeface="Marker Fel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858585"/>
        </a:solidFill>
        <a:effectLst/>
        <a:uFillTx/>
        <a:latin typeface="+mn-lt"/>
        <a:ea typeface="+mn-ea"/>
        <a:cs typeface="+mn-cs"/>
        <a:sym typeface="Marker Fel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858585"/>
        </a:solidFill>
        <a:effectLst/>
        <a:uFillTx/>
        <a:latin typeface="+mn-lt"/>
        <a:ea typeface="+mn-ea"/>
        <a:cs typeface="+mn-cs"/>
        <a:sym typeface="Marker Fel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858585"/>
        </a:solidFill>
        <a:effectLst/>
        <a:uFillTx/>
        <a:latin typeface="+mn-lt"/>
        <a:ea typeface="+mn-ea"/>
        <a:cs typeface="+mn-cs"/>
        <a:sym typeface="Marker Fel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858585"/>
        </a:solidFill>
        <a:effectLst/>
        <a:uFillTx/>
        <a:latin typeface="+mn-lt"/>
        <a:ea typeface="+mn-ea"/>
        <a:cs typeface="+mn-cs"/>
        <a:sym typeface="Marker Fel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858585"/>
        </a:solidFill>
        <a:effectLst/>
        <a:uFillTx/>
        <a:latin typeface="+mn-lt"/>
        <a:ea typeface="+mn-ea"/>
        <a:cs typeface="+mn-cs"/>
        <a:sym typeface="Marker Fel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127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9C4C8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127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313507"/>
              <a:satOff val="34334"/>
              <a:lumOff val="-8266"/>
              <a:alpha val="62000"/>
            </a:schemeClr>
          </a:solidFill>
        </a:fill>
      </a:tcStyle>
    </a:firstCol>
    <a:lastRow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254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4780AA"/>
              </a:solidFill>
              <a:prstDash val="solid"/>
              <a:miter lim="400000"/>
            </a:ln>
          </a:left>
          <a:right>
            <a:ln w="12700" cap="flat">
              <a:solidFill>
                <a:srgbClr val="4780AA"/>
              </a:solidFill>
              <a:prstDash val="solid"/>
              <a:miter lim="400000"/>
            </a:ln>
          </a:right>
          <a:top>
            <a:ln w="12700" cap="flat">
              <a:solidFill>
                <a:srgbClr val="4780AA"/>
              </a:solidFill>
              <a:prstDash val="solid"/>
              <a:miter lim="400000"/>
            </a:ln>
          </a:top>
          <a:bottom>
            <a:ln w="12700" cap="flat">
              <a:solidFill>
                <a:srgbClr val="4780AA"/>
              </a:solidFill>
              <a:prstDash val="solid"/>
              <a:miter lim="400000"/>
            </a:ln>
          </a:bottom>
          <a:insideH>
            <a:ln w="12700" cap="flat">
              <a:solidFill>
                <a:srgbClr val="4780AA"/>
              </a:solidFill>
              <a:prstDash val="solid"/>
              <a:miter lim="400000"/>
            </a:ln>
          </a:insideH>
          <a:insideV>
            <a:ln w="12700" cap="flat">
              <a:solidFill>
                <a:srgbClr val="4780AA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313507"/>
              <a:satOff val="34334"/>
              <a:lumOff val="-8266"/>
              <a:alpha val="62000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-313507"/>
              <a:satOff val="34334"/>
              <a:lumOff val="-8266"/>
              <a:alpha val="10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254308"/>
              <a:satOff val="57261"/>
              <a:lumOff val="12765"/>
              <a:alpha val="62000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37185"/>
              <a:satOff val="27043"/>
              <a:lumOff val="-11337"/>
              <a:alpha val="8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37185"/>
              <a:satOff val="27043"/>
              <a:lumOff val="-11337"/>
              <a:alpha val="80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4C4C4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BABABA">
              <a:alpha val="70000"/>
            </a:srgbClr>
          </a:solidFill>
        </a:fill>
      </a:tcStyle>
    </a:firstCol>
    <a:lastRow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739060"/>
              <a:satOff val="51948"/>
              <a:lumOff val="-8454"/>
              <a:alpha val="62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8685"/>
              </a:solidFill>
              <a:prstDash val="solid"/>
              <a:miter lim="400000"/>
            </a:ln>
          </a:top>
          <a:bottom>
            <a:ln w="12700" cap="flat">
              <a:solidFill>
                <a:srgbClr val="868685"/>
              </a:solidFill>
              <a:prstDash val="solid"/>
              <a:miter lim="400000"/>
            </a:ln>
          </a:bottom>
          <a:insideH>
            <a:ln w="12700" cap="flat">
              <a:solidFill>
                <a:srgbClr val="8686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D5CBC0">
              <a:alpha val="39000"/>
            </a:srgbClr>
          </a:solidFill>
        </a:fill>
      </a:tcStyle>
    </a:band2H>
    <a:firstCo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solidFill>
                <a:srgbClr val="868685"/>
              </a:solidFill>
              <a:prstDash val="solid"/>
              <a:miter lim="400000"/>
            </a:ln>
          </a:left>
          <a:right>
            <a:ln w="12700" cap="flat">
              <a:solidFill>
                <a:srgbClr val="868685"/>
              </a:solidFill>
              <a:prstDash val="solid"/>
              <a:miter lim="400000"/>
            </a:ln>
          </a:right>
          <a:top>
            <a:ln w="12700" cap="flat">
              <a:solidFill>
                <a:srgbClr val="868685"/>
              </a:solidFill>
              <a:prstDash val="solid"/>
              <a:miter lim="400000"/>
            </a:ln>
          </a:top>
          <a:bottom>
            <a:ln w="12700" cap="flat">
              <a:solidFill>
                <a:srgbClr val="868685"/>
              </a:solidFill>
              <a:prstDash val="solid"/>
              <a:miter lim="400000"/>
            </a:ln>
          </a:bottom>
          <a:insideH>
            <a:ln w="12700" cap="flat">
              <a:solidFill>
                <a:srgbClr val="8686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A3C00"/>
              </a:solidFill>
              <a:prstDash val="solid"/>
              <a:miter lim="400000"/>
            </a:ln>
          </a:top>
          <a:bottom>
            <a:ln w="12700" cap="flat">
              <a:solidFill>
                <a:srgbClr val="9A3C00"/>
              </a:solidFill>
              <a:prstDash val="solid"/>
              <a:miter lim="400000"/>
            </a:ln>
          </a:bottom>
          <a:insideH>
            <a:ln w="12700" cap="flat">
              <a:solidFill>
                <a:srgbClr val="9A3C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5F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A3C00"/>
              </a:solidFill>
              <a:prstDash val="solid"/>
              <a:miter lim="400000"/>
            </a:ln>
          </a:top>
          <a:bottom>
            <a:ln w="12700" cap="flat">
              <a:solidFill>
                <a:srgbClr val="9A3C00"/>
              </a:solidFill>
              <a:prstDash val="solid"/>
              <a:miter lim="400000"/>
            </a:ln>
          </a:bottom>
          <a:insideH>
            <a:ln w="12700" cap="flat">
              <a:solidFill>
                <a:srgbClr val="9A3C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E5F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85948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160F02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85948">
              <a:alpha val="6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7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685948">
                  <a:alpha val="6200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7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858585"/>
        </a:fontRef>
        <a:srgbClr val="85858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FEFEE0">
              <a:alpha val="55000"/>
            </a:srgbClr>
          </a:solidFill>
        </a:fill>
      </a:tcStyle>
    </a:band2H>
    <a:firstCol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noFill/>
              <a:miter lim="400000"/>
            </a:ln>
          </a:left>
          <a:right>
            <a:ln w="31750" cap="flat">
              <a:solidFill>
                <a:schemeClr val="accent5">
                  <a:hueOff val="61010"/>
                  <a:satOff val="20460"/>
                  <a:lumOff val="-2197"/>
                  <a:alpha val="62000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firstCol>
    <a:lastRow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lastRow>
    <a:firstRow>
      <a:tcTxStyle b="off" i="off">
        <a:fontRef idx="minor">
          <a:srgbClr val="45A7DE"/>
        </a:fontRef>
        <a:srgbClr val="45A7D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313507"/>
                  <a:satOff val="34334"/>
                  <a:lumOff val="-8266"/>
                  <a:alpha val="62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>
              <a:alpha val="50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7"/>
    <p:restoredTop sz="84490"/>
  </p:normalViewPr>
  <p:slideViewPr>
    <p:cSldViewPr snapToGrid="0" snapToObjects="1">
      <p:cViewPr varScale="1">
        <p:scale>
          <a:sx n="75" d="100"/>
          <a:sy n="75" d="100"/>
        </p:scale>
        <p:origin x="116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/>
            <a:endParaRPr lang="en-US" sz="2400" dirty="0">
              <a:latin typeface="Apple Braill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645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490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237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790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91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30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661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196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703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261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412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270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76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917700"/>
            <a:ext cx="10464800" cy="2794000"/>
          </a:xfrm>
          <a:prstGeom prst="rect">
            <a:avLst/>
          </a:prstGeom>
        </p:spPr>
        <p:txBody>
          <a:bodyPr anchor="b"/>
          <a:lstStyle>
            <a:lvl1pPr>
              <a:defRPr sz="95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16500"/>
            <a:ext cx="10464800" cy="1270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901" y="9270999"/>
            <a:ext cx="374905" cy="355601"/>
          </a:xfrm>
          <a:prstGeom prst="rect">
            <a:avLst/>
          </a:prstGeom>
        </p:spPr>
        <p:txBody>
          <a:bodyPr anchor="b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79900"/>
            <a:ext cx="10464800" cy="660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000">
                <a:solidFill>
                  <a:srgbClr val="45A7DE"/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94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596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</a:lstStyle>
          <a:p>
            <a:r>
              <a:t>–Johnny Appleseed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3464244" y="-635000"/>
            <a:ext cx="19367501" cy="1119441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251740" y="186575"/>
            <a:ext cx="11733220" cy="6781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604000"/>
            <a:ext cx="10464800" cy="1651000"/>
          </a:xfrm>
          <a:prstGeom prst="rect">
            <a:avLst/>
          </a:prstGeom>
        </p:spPr>
        <p:txBody>
          <a:bodyPr anchor="b"/>
          <a:lstStyle>
            <a:lvl1pPr>
              <a:defRPr sz="9500"/>
            </a:lvl1pPr>
          </a:lstStyle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331200"/>
            <a:ext cx="10464800" cy="1270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2844800"/>
            <a:ext cx="10464800" cy="4064000"/>
          </a:xfrm>
          <a:prstGeom prst="rect">
            <a:avLst/>
          </a:prstGeom>
        </p:spPr>
        <p:txBody>
          <a:bodyPr/>
          <a:lstStyle>
            <a:lvl1pPr>
              <a:defRPr sz="9500"/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utterfly-and-leaf_3000x1734.jpeg"/>
          <p:cNvSpPr>
            <a:spLocks noGrp="1"/>
          </p:cNvSpPr>
          <p:nvPr>
            <p:ph type="pic" idx="13"/>
          </p:nvPr>
        </p:nvSpPr>
        <p:spPr>
          <a:xfrm>
            <a:off x="3537608" y="526453"/>
            <a:ext cx="14699482" cy="84963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381000" y="1409700"/>
            <a:ext cx="58674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81000" y="4787900"/>
            <a:ext cx="5867400" cy="3721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000"/>
            </a:lvl1pPr>
            <a:lvl2pPr marL="0" indent="0" algn="ctr">
              <a:spcBef>
                <a:spcPts val="0"/>
              </a:spcBef>
              <a:buSzTx/>
              <a:buNone/>
              <a:defRPr sz="4000"/>
            </a:lvl2pPr>
            <a:lvl3pPr marL="0" indent="0" algn="ctr">
              <a:spcBef>
                <a:spcPts val="0"/>
              </a:spcBef>
              <a:buSzTx/>
              <a:buNone/>
              <a:defRPr sz="4000"/>
            </a:lvl3pPr>
            <a:lvl4pPr marL="0" indent="0" algn="ctr">
              <a:spcBef>
                <a:spcPts val="0"/>
              </a:spcBef>
              <a:buSzTx/>
              <a:buNone/>
              <a:defRPr sz="4000"/>
            </a:lvl4pPr>
            <a:lvl5pPr marL="0" indent="0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utterfly-and-leaf_3000x1734.jpeg"/>
          <p:cNvSpPr>
            <a:spLocks noGrp="1"/>
          </p:cNvSpPr>
          <p:nvPr>
            <p:ph type="pic" idx="13"/>
          </p:nvPr>
        </p:nvSpPr>
        <p:spPr>
          <a:xfrm>
            <a:off x="4885059" y="2174011"/>
            <a:ext cx="11381663" cy="65786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70000" y="2768600"/>
            <a:ext cx="5461000" cy="5715000"/>
          </a:xfrm>
          <a:prstGeom prst="rect">
            <a:avLst/>
          </a:prstGeom>
        </p:spPr>
        <p:txBody>
          <a:bodyPr/>
          <a:lstStyle>
            <a:lvl1pPr marL="444500" indent="-444500">
              <a:spcBef>
                <a:spcPts val="3800"/>
              </a:spcBef>
              <a:buSzPct val="50000"/>
              <a:buBlip>
                <a:blip r:embed="rId2"/>
              </a:buBlip>
              <a:defRPr sz="3600"/>
            </a:lvl1pPr>
            <a:lvl2pPr marL="889000" indent="-444500">
              <a:spcBef>
                <a:spcPts val="3800"/>
              </a:spcBef>
              <a:buSzPct val="50000"/>
              <a:buBlip>
                <a:blip r:embed="rId2"/>
              </a:buBlip>
              <a:defRPr sz="3600"/>
            </a:lvl2pPr>
            <a:lvl3pPr marL="1333500" indent="-444500">
              <a:spcBef>
                <a:spcPts val="3800"/>
              </a:spcBef>
              <a:buSzPct val="50000"/>
              <a:buBlip>
                <a:blip r:embed="rId2"/>
              </a:buBlip>
              <a:defRPr sz="3600"/>
            </a:lvl3pPr>
            <a:lvl4pPr marL="1778000" indent="-444500">
              <a:spcBef>
                <a:spcPts val="3800"/>
              </a:spcBef>
              <a:buSzPct val="50000"/>
              <a:buBlip>
                <a:blip r:embed="rId2"/>
              </a:buBlip>
              <a:defRPr sz="3600"/>
            </a:lvl4pPr>
            <a:lvl5pPr marL="2222500" indent="-444500">
              <a:spcBef>
                <a:spcPts val="3800"/>
              </a:spcBef>
              <a:buSzPct val="50000"/>
              <a:buBlip>
                <a:blip r:embed="rId2"/>
              </a:buBlip>
              <a:defRPr sz="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idx="13"/>
          </p:nvPr>
        </p:nvSpPr>
        <p:spPr>
          <a:xfrm rot="21600000">
            <a:off x="3607274" y="-1552244"/>
            <a:ext cx="10164705" cy="1016467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idx="14"/>
          </p:nvPr>
        </p:nvSpPr>
        <p:spPr>
          <a:xfrm rot="21600000">
            <a:off x="5129370" y="3826892"/>
            <a:ext cx="9821627" cy="56769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266700" y="482600"/>
            <a:ext cx="6502400" cy="86741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901" y="9271000"/>
            <a:ext cx="374905" cy="355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868686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45A7DE"/>
          </a:solidFill>
          <a:uFillTx/>
          <a:latin typeface="+mn-lt"/>
          <a:ea typeface="+mn-ea"/>
          <a:cs typeface="+mn-cs"/>
          <a:sym typeface="Marker Fel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45A7DE"/>
          </a:solidFill>
          <a:uFillTx/>
          <a:latin typeface="+mn-lt"/>
          <a:ea typeface="+mn-ea"/>
          <a:cs typeface="+mn-cs"/>
          <a:sym typeface="Marker Fel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45A7DE"/>
          </a:solidFill>
          <a:uFillTx/>
          <a:latin typeface="+mn-lt"/>
          <a:ea typeface="+mn-ea"/>
          <a:cs typeface="+mn-cs"/>
          <a:sym typeface="Marker Fel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45A7DE"/>
          </a:solidFill>
          <a:uFillTx/>
          <a:latin typeface="+mn-lt"/>
          <a:ea typeface="+mn-ea"/>
          <a:cs typeface="+mn-cs"/>
          <a:sym typeface="Marker Fel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45A7DE"/>
          </a:solidFill>
          <a:uFillTx/>
          <a:latin typeface="+mn-lt"/>
          <a:ea typeface="+mn-ea"/>
          <a:cs typeface="+mn-cs"/>
          <a:sym typeface="Marker Fel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45A7DE"/>
          </a:solidFill>
          <a:uFillTx/>
          <a:latin typeface="+mn-lt"/>
          <a:ea typeface="+mn-ea"/>
          <a:cs typeface="+mn-cs"/>
          <a:sym typeface="Marker Fel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45A7DE"/>
          </a:solidFill>
          <a:uFillTx/>
          <a:latin typeface="+mn-lt"/>
          <a:ea typeface="+mn-ea"/>
          <a:cs typeface="+mn-cs"/>
          <a:sym typeface="Marker Fel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45A7DE"/>
          </a:solidFill>
          <a:uFillTx/>
          <a:latin typeface="+mn-lt"/>
          <a:ea typeface="+mn-ea"/>
          <a:cs typeface="+mn-cs"/>
          <a:sym typeface="Marker Fel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45A7DE"/>
          </a:solidFill>
          <a:uFillTx/>
          <a:latin typeface="+mn-lt"/>
          <a:ea typeface="+mn-ea"/>
          <a:cs typeface="+mn-cs"/>
          <a:sym typeface="Marker Felt"/>
        </a:defRPr>
      </a:lvl9pPr>
    </p:titleStyle>
    <p:bodyStyle>
      <a:lvl1pPr marL="635000" marR="0" indent="-635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7000"/>
        <a:buFontTx/>
        <a:buBlip>
          <a:blip r:embed="rId15"/>
        </a:buBlip>
        <a:tabLst/>
        <a:defRPr sz="4600" b="0" i="0" u="none" strike="noStrike" cap="none" spc="0" baseline="0">
          <a:solidFill>
            <a:srgbClr val="858585"/>
          </a:solidFill>
          <a:uFillTx/>
          <a:latin typeface="+mn-lt"/>
          <a:ea typeface="+mn-ea"/>
          <a:cs typeface="+mn-cs"/>
          <a:sym typeface="Marker Felt"/>
        </a:defRPr>
      </a:lvl1pPr>
      <a:lvl2pPr marL="1270000" marR="0" indent="-635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7000"/>
        <a:buFontTx/>
        <a:buBlip>
          <a:blip r:embed="rId15"/>
        </a:buBlip>
        <a:tabLst/>
        <a:defRPr sz="4600" b="0" i="0" u="none" strike="noStrike" cap="none" spc="0" baseline="0">
          <a:solidFill>
            <a:srgbClr val="858585"/>
          </a:solidFill>
          <a:uFillTx/>
          <a:latin typeface="+mn-lt"/>
          <a:ea typeface="+mn-ea"/>
          <a:cs typeface="+mn-cs"/>
          <a:sym typeface="Marker Felt"/>
        </a:defRPr>
      </a:lvl2pPr>
      <a:lvl3pPr marL="1905000" marR="0" indent="-635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7000"/>
        <a:buFontTx/>
        <a:buBlip>
          <a:blip r:embed="rId15"/>
        </a:buBlip>
        <a:tabLst/>
        <a:defRPr sz="4600" b="0" i="0" u="none" strike="noStrike" cap="none" spc="0" baseline="0">
          <a:solidFill>
            <a:srgbClr val="858585"/>
          </a:solidFill>
          <a:uFillTx/>
          <a:latin typeface="+mn-lt"/>
          <a:ea typeface="+mn-ea"/>
          <a:cs typeface="+mn-cs"/>
          <a:sym typeface="Marker Felt"/>
        </a:defRPr>
      </a:lvl3pPr>
      <a:lvl4pPr marL="2540000" marR="0" indent="-635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7000"/>
        <a:buFontTx/>
        <a:buBlip>
          <a:blip r:embed="rId15"/>
        </a:buBlip>
        <a:tabLst/>
        <a:defRPr sz="4600" b="0" i="0" u="none" strike="noStrike" cap="none" spc="0" baseline="0">
          <a:solidFill>
            <a:srgbClr val="858585"/>
          </a:solidFill>
          <a:uFillTx/>
          <a:latin typeface="+mn-lt"/>
          <a:ea typeface="+mn-ea"/>
          <a:cs typeface="+mn-cs"/>
          <a:sym typeface="Marker Felt"/>
        </a:defRPr>
      </a:lvl4pPr>
      <a:lvl5pPr marL="3175000" marR="0" indent="-635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7000"/>
        <a:buFontTx/>
        <a:buBlip>
          <a:blip r:embed="rId15"/>
        </a:buBlip>
        <a:tabLst/>
        <a:defRPr sz="4600" b="0" i="0" u="none" strike="noStrike" cap="none" spc="0" baseline="0">
          <a:solidFill>
            <a:srgbClr val="858585"/>
          </a:solidFill>
          <a:uFillTx/>
          <a:latin typeface="+mn-lt"/>
          <a:ea typeface="+mn-ea"/>
          <a:cs typeface="+mn-cs"/>
          <a:sym typeface="Marker Felt"/>
        </a:defRPr>
      </a:lvl5pPr>
      <a:lvl6pPr marL="3810000" marR="0" indent="-635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7000"/>
        <a:buFontTx/>
        <a:buBlip>
          <a:blip r:embed="rId15"/>
        </a:buBlip>
        <a:tabLst/>
        <a:defRPr sz="4600" b="0" i="0" u="none" strike="noStrike" cap="none" spc="0" baseline="0">
          <a:solidFill>
            <a:srgbClr val="858585"/>
          </a:solidFill>
          <a:uFillTx/>
          <a:latin typeface="+mn-lt"/>
          <a:ea typeface="+mn-ea"/>
          <a:cs typeface="+mn-cs"/>
          <a:sym typeface="Marker Felt"/>
        </a:defRPr>
      </a:lvl6pPr>
      <a:lvl7pPr marL="4445000" marR="0" indent="-635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7000"/>
        <a:buFontTx/>
        <a:buBlip>
          <a:blip r:embed="rId15"/>
        </a:buBlip>
        <a:tabLst/>
        <a:defRPr sz="4600" b="0" i="0" u="none" strike="noStrike" cap="none" spc="0" baseline="0">
          <a:solidFill>
            <a:srgbClr val="858585"/>
          </a:solidFill>
          <a:uFillTx/>
          <a:latin typeface="+mn-lt"/>
          <a:ea typeface="+mn-ea"/>
          <a:cs typeface="+mn-cs"/>
          <a:sym typeface="Marker Felt"/>
        </a:defRPr>
      </a:lvl7pPr>
      <a:lvl8pPr marL="5080000" marR="0" indent="-635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7000"/>
        <a:buFontTx/>
        <a:buBlip>
          <a:blip r:embed="rId15"/>
        </a:buBlip>
        <a:tabLst/>
        <a:defRPr sz="4600" b="0" i="0" u="none" strike="noStrike" cap="none" spc="0" baseline="0">
          <a:solidFill>
            <a:srgbClr val="858585"/>
          </a:solidFill>
          <a:uFillTx/>
          <a:latin typeface="+mn-lt"/>
          <a:ea typeface="+mn-ea"/>
          <a:cs typeface="+mn-cs"/>
          <a:sym typeface="Marker Felt"/>
        </a:defRPr>
      </a:lvl8pPr>
      <a:lvl9pPr marL="5715000" marR="0" indent="-635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7000"/>
        <a:buFontTx/>
        <a:buBlip>
          <a:blip r:embed="rId15"/>
        </a:buBlip>
        <a:tabLst/>
        <a:defRPr sz="4600" b="0" i="0" u="none" strike="noStrike" cap="none" spc="0" baseline="0">
          <a:solidFill>
            <a:srgbClr val="858585"/>
          </a:solidFill>
          <a:uFillTx/>
          <a:latin typeface="+mn-lt"/>
          <a:ea typeface="+mn-ea"/>
          <a:cs typeface="+mn-cs"/>
          <a:sym typeface="Marker Fel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arker Fel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arker Fel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arker Fel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arker Fel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arker Fel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arker Fel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arker Fel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arker Fel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arker Fe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SCI599: Game of Survival - Week6"/>
          <p:cNvSpPr txBox="1">
            <a:spLocks noGrp="1"/>
          </p:cNvSpPr>
          <p:nvPr>
            <p:ph type="ctrTitle"/>
          </p:nvPr>
        </p:nvSpPr>
        <p:spPr>
          <a:xfrm>
            <a:off x="1136650" y="2461683"/>
            <a:ext cx="10731500" cy="180763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8000"/>
            </a:lvl1pPr>
          </a:lstStyle>
          <a:p>
            <a:br>
              <a:rPr lang="en-US" dirty="0">
                <a:latin typeface="Apple Braille" pitchFamily="2" charset="0"/>
              </a:rPr>
            </a:br>
            <a:r>
              <a:rPr dirty="0">
                <a:latin typeface="Apple Braille" pitchFamily="2" charset="0"/>
              </a:rPr>
              <a:t>CSCI599</a:t>
            </a:r>
            <a:r>
              <a:rPr lang="en-US" dirty="0">
                <a:latin typeface="Apple Braille" pitchFamily="2" charset="0"/>
              </a:rPr>
              <a:t>: Life Simulator</a:t>
            </a:r>
            <a:endParaRPr dirty="0">
              <a:latin typeface="Apple Braille" pitchFamily="2" charset="0"/>
            </a:endParaRPr>
          </a:p>
        </p:txBody>
      </p:sp>
      <p:sp>
        <p:nvSpPr>
          <p:cNvPr id="120" name="Team: Trojan Mind"/>
          <p:cNvSpPr txBox="1">
            <a:spLocks noGrp="1"/>
          </p:cNvSpPr>
          <p:nvPr>
            <p:ph type="subTitle" sz="quarter" idx="1"/>
          </p:nvPr>
        </p:nvSpPr>
        <p:spPr>
          <a:xfrm>
            <a:off x="2089202" y="6113450"/>
            <a:ext cx="7864914" cy="1807633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sz="3600" dirty="0" err="1">
                <a:latin typeface="Apple Braille" pitchFamily="2" charset="0"/>
              </a:rPr>
              <a:t>Zhihan</a:t>
            </a:r>
            <a:r>
              <a:rPr lang="en-US" sz="3600" dirty="0">
                <a:latin typeface="Apple Braille" pitchFamily="2" charset="0"/>
              </a:rPr>
              <a:t> Zhang</a:t>
            </a:r>
          </a:p>
          <a:p>
            <a:r>
              <a:rPr lang="en-US" sz="3600" dirty="0" err="1">
                <a:latin typeface="Apple Braille" pitchFamily="2" charset="0"/>
              </a:rPr>
              <a:t>Chuanzhe</a:t>
            </a:r>
            <a:r>
              <a:rPr lang="en-US" sz="3600" dirty="0">
                <a:latin typeface="Apple Braille" pitchFamily="2" charset="0"/>
              </a:rPr>
              <a:t> Li</a:t>
            </a:r>
          </a:p>
          <a:p>
            <a:pPr algn="l"/>
            <a:r>
              <a:rPr lang="en-US" sz="3600" dirty="0">
                <a:latin typeface="Apple Braille" pitchFamily="2" charset="0"/>
              </a:rPr>
              <a:t>					   Jia Xu</a:t>
            </a:r>
          </a:p>
          <a:p>
            <a:pPr algn="l"/>
            <a:r>
              <a:rPr lang="en-US" sz="3600" dirty="0">
                <a:latin typeface="Apple Braille" pitchFamily="2" charset="0"/>
              </a:rPr>
              <a:t>			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49D54B-2CBE-CD48-B697-6D62CEFAD8BC}"/>
              </a:ext>
            </a:extLst>
          </p:cNvPr>
          <p:cNvSpPr txBox="1"/>
          <p:nvPr/>
        </p:nvSpPr>
        <p:spPr>
          <a:xfrm>
            <a:off x="4777728" y="4921520"/>
            <a:ext cx="2487862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dirty="0">
                <a:latin typeface="Apple Braille" pitchFamily="2" charset="0"/>
              </a:rPr>
              <a:t>Team: ZLX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658215" y="943639"/>
            <a:ext cx="11470525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6600" dirty="0"/>
              <a:t>Project Ideas</a:t>
            </a:r>
            <a:r>
              <a:rPr lang="en-US" altLang="zh-CN" sz="6600" dirty="0"/>
              <a:t>-Network Architecture</a:t>
            </a:r>
            <a:endParaRPr sz="6600" dirty="0"/>
          </a:p>
        </p:txBody>
      </p:sp>
      <p:sp>
        <p:nvSpPr>
          <p:cNvPr id="6" name="● Do a research on Machine Learning-Agent.…">
            <a:extLst>
              <a:ext uri="{FF2B5EF4-FFF2-40B4-BE49-F238E27FC236}">
                <a16:creationId xmlns:a16="http://schemas.microsoft.com/office/drawing/2014/main" id="{E887D3CF-86F2-794B-9657-46D32CC703D5}"/>
              </a:ext>
            </a:extLst>
          </p:cNvPr>
          <p:cNvSpPr txBox="1">
            <a:spLocks/>
          </p:cNvSpPr>
          <p:nvPr/>
        </p:nvSpPr>
        <p:spPr>
          <a:xfrm>
            <a:off x="1001116" y="2891109"/>
            <a:ext cx="6368278" cy="352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endParaRPr lang="en-US" sz="3000" dirty="0">
              <a:latin typeface="Apple Braille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9F4166-E9B7-9348-8939-F0BF99F76262}"/>
              </a:ext>
            </a:extLst>
          </p:cNvPr>
          <p:cNvGrpSpPr/>
          <p:nvPr/>
        </p:nvGrpSpPr>
        <p:grpSpPr>
          <a:xfrm>
            <a:off x="6232106" y="2452638"/>
            <a:ext cx="6114834" cy="5706868"/>
            <a:chOff x="6370129" y="2383627"/>
            <a:chExt cx="6114834" cy="570686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A9EFC5-BCEC-E843-A185-5708574C760A}"/>
                </a:ext>
              </a:extLst>
            </p:cNvPr>
            <p:cNvSpPr txBox="1"/>
            <p:nvPr/>
          </p:nvSpPr>
          <p:spPr>
            <a:xfrm flipH="1">
              <a:off x="7603109" y="7495460"/>
              <a:ext cx="3648875" cy="5950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200" b="0" i="0" u="none" strike="noStrike" cap="none" spc="0" normalizeH="0" baseline="0" dirty="0">
                  <a:ln>
                    <a:noFill/>
                  </a:ln>
                  <a:solidFill>
                    <a:srgbClr val="858585"/>
                  </a:solidFill>
                  <a:effectLst/>
                  <a:uFillTx/>
                  <a:latin typeface="+mn-lt"/>
                  <a:ea typeface="+mn-ea"/>
                  <a:cs typeface="+mn-cs"/>
                  <a:sym typeface="Marker Felt"/>
                </a:rPr>
                <a:t>Network Architecture</a:t>
              </a:r>
            </a:p>
          </p:txBody>
        </p:sp>
        <p:pic>
          <p:nvPicPr>
            <p:cNvPr id="9" name="Picture 8" descr="A close up of a mans face&#10;&#10;Description automatically generated">
              <a:extLst>
                <a:ext uri="{FF2B5EF4-FFF2-40B4-BE49-F238E27FC236}">
                  <a16:creationId xmlns:a16="http://schemas.microsoft.com/office/drawing/2014/main" id="{D1091C7F-DA76-9E41-BC9D-B62451384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0129" y="2383627"/>
              <a:ext cx="6114834" cy="4986345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92E0131-A37C-B242-8BB8-AD97664A2E85}"/>
              </a:ext>
            </a:extLst>
          </p:cNvPr>
          <p:cNvSpPr txBox="1"/>
          <p:nvPr/>
        </p:nvSpPr>
        <p:spPr>
          <a:xfrm>
            <a:off x="1001116" y="3810593"/>
            <a:ext cx="4590536" cy="25648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3200" dirty="0">
                <a:latin typeface="Apple Braille" pitchFamily="2" charset="0"/>
              </a:rPr>
              <a:t>used Twisted Network Library to communicate packet information between client and server </a:t>
            </a:r>
          </a:p>
        </p:txBody>
      </p:sp>
    </p:spTree>
    <p:extLst>
      <p:ext uri="{BB962C8B-B14F-4D97-AF65-F5344CB8AC3E}">
        <p14:creationId xmlns:p14="http://schemas.microsoft.com/office/powerpoint/2010/main" val="422693727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-246800" y="536639"/>
            <a:ext cx="6749200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dirty="0"/>
              <a:t>Current Progress</a:t>
            </a:r>
            <a:endParaRPr sz="6600" dirty="0"/>
          </a:p>
        </p:txBody>
      </p:sp>
      <p:sp>
        <p:nvSpPr>
          <p:cNvPr id="123" name="● Do a research on Machine Learning-Agent.…"/>
          <p:cNvSpPr txBox="1">
            <a:spLocks noGrp="1"/>
          </p:cNvSpPr>
          <p:nvPr>
            <p:ph type="subTitle" sz="half" idx="1"/>
          </p:nvPr>
        </p:nvSpPr>
        <p:spPr>
          <a:xfrm>
            <a:off x="537840" y="1369645"/>
            <a:ext cx="11480548" cy="643737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/>
            <a:r>
              <a:rPr lang="en-US" sz="3000" b="1" dirty="0">
                <a:solidFill>
                  <a:schemeClr val="tx1"/>
                </a:solidFill>
              </a:rPr>
              <a:t>1. </a:t>
            </a:r>
            <a:r>
              <a:rPr lang="en-US" altLang="zh-CN" sz="3000" dirty="0">
                <a:latin typeface="Apple Braille" pitchFamily="2" charset="0"/>
              </a:rPr>
              <a:t>Determine the goal and rules for the game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8" name="● Do a research on Machine Learning-Agent.…">
            <a:extLst>
              <a:ext uri="{FF2B5EF4-FFF2-40B4-BE49-F238E27FC236}">
                <a16:creationId xmlns:a16="http://schemas.microsoft.com/office/drawing/2014/main" id="{4812A7E7-599B-6346-8CE8-831A223336E5}"/>
              </a:ext>
            </a:extLst>
          </p:cNvPr>
          <p:cNvSpPr txBox="1">
            <a:spLocks/>
          </p:cNvSpPr>
          <p:nvPr/>
        </p:nvSpPr>
        <p:spPr>
          <a:xfrm>
            <a:off x="537840" y="2032580"/>
            <a:ext cx="11625405" cy="7326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 hangingPunct="1"/>
            <a:r>
              <a:rPr lang="en-US" sz="3000" dirty="0">
                <a:solidFill>
                  <a:schemeClr val="tx1"/>
                </a:solidFill>
              </a:rPr>
              <a:t>2. </a:t>
            </a:r>
            <a:r>
              <a:rPr lang="en-US" sz="3000" dirty="0">
                <a:solidFill>
                  <a:schemeClr val="tx1"/>
                </a:solidFill>
                <a:latin typeface="Apple Braille" pitchFamily="2" charset="0"/>
              </a:rPr>
              <a:t>Tried several failed approaches e.g.</a:t>
            </a:r>
            <a:r>
              <a:rPr lang="zh-CN" altLang="en-US" sz="3000" dirty="0">
                <a:solidFill>
                  <a:schemeClr val="tx1"/>
                </a:solidFill>
                <a:latin typeface="Apple Braille" pitchFamily="2" charset="0"/>
              </a:rPr>
              <a:t> </a:t>
            </a:r>
            <a:r>
              <a:rPr lang="en-US" altLang="zh-CN" sz="3000" dirty="0">
                <a:solidFill>
                  <a:schemeClr val="tx1"/>
                </a:solidFill>
                <a:latin typeface="Apple Braille" pitchFamily="2" charset="0"/>
              </a:rPr>
              <a:t>MLTS</a:t>
            </a:r>
            <a:r>
              <a:rPr lang="zh-CN" altLang="en-US" sz="3000" dirty="0">
                <a:solidFill>
                  <a:schemeClr val="tx1"/>
                </a:solidFill>
                <a:latin typeface="Apple Braille" pitchFamily="2" charset="0"/>
              </a:rPr>
              <a:t>，</a:t>
            </a:r>
            <a:r>
              <a:rPr lang="en-US" altLang="zh-CN" sz="3000" dirty="0">
                <a:solidFill>
                  <a:schemeClr val="tx1"/>
                </a:solidFill>
                <a:latin typeface="Apple Braille" pitchFamily="2" charset="0"/>
              </a:rPr>
              <a:t>turn-based ML-Agent</a:t>
            </a:r>
            <a:endParaRPr lang="en-US" sz="3000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9" name="● Do a research on Machine Learning-Agent.…">
            <a:extLst>
              <a:ext uri="{FF2B5EF4-FFF2-40B4-BE49-F238E27FC236}">
                <a16:creationId xmlns:a16="http://schemas.microsoft.com/office/drawing/2014/main" id="{626B4F32-AEB6-544B-96EA-6520F30B27D1}"/>
              </a:ext>
            </a:extLst>
          </p:cNvPr>
          <p:cNvSpPr txBox="1">
            <a:spLocks/>
          </p:cNvSpPr>
          <p:nvPr/>
        </p:nvSpPr>
        <p:spPr>
          <a:xfrm>
            <a:off x="537840" y="3564241"/>
            <a:ext cx="11929120" cy="1225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 hangingPunct="1"/>
            <a:r>
              <a:rPr lang="en-US" sz="3000" b="1" dirty="0">
                <a:solidFill>
                  <a:schemeClr val="tx1"/>
                </a:solidFill>
              </a:rPr>
              <a:t>4. </a:t>
            </a:r>
            <a:r>
              <a:rPr lang="en-US" altLang="zh-CN" sz="3000" dirty="0">
                <a:latin typeface="Apple Braille" pitchFamily="2" charset="0"/>
              </a:rPr>
              <a:t>Figured out </a:t>
            </a:r>
            <a:r>
              <a:rPr lang="en-US" sz="3000" dirty="0">
                <a:solidFill>
                  <a:schemeClr val="tx1"/>
                </a:solidFill>
                <a:latin typeface="Apple Braille" pitchFamily="2" charset="0"/>
              </a:rPr>
              <a:t>the basic NN architecture </a:t>
            </a:r>
          </a:p>
          <a:p>
            <a:pPr algn="l" hangingPunct="1"/>
            <a:r>
              <a:rPr lang="en-US" sz="3000" dirty="0">
                <a:solidFill>
                  <a:schemeClr val="tx1"/>
                </a:solidFill>
                <a:latin typeface="Apple Braille" pitchFamily="2" charset="0"/>
              </a:rPr>
              <a:t>  (workflow from observation trajectory to the best action)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10" name="● Do a research on Machine Learning-Agent.…">
            <a:extLst>
              <a:ext uri="{FF2B5EF4-FFF2-40B4-BE49-F238E27FC236}">
                <a16:creationId xmlns:a16="http://schemas.microsoft.com/office/drawing/2014/main" id="{2CA4291A-18DA-164D-858D-414160A016A9}"/>
              </a:ext>
            </a:extLst>
          </p:cNvPr>
          <p:cNvSpPr txBox="1">
            <a:spLocks/>
          </p:cNvSpPr>
          <p:nvPr/>
        </p:nvSpPr>
        <p:spPr>
          <a:xfrm>
            <a:off x="537840" y="4692202"/>
            <a:ext cx="11480548" cy="871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 hangingPunct="1"/>
            <a:r>
              <a:rPr lang="en-US" sz="3000" b="1" dirty="0">
                <a:solidFill>
                  <a:schemeClr val="tx1"/>
                </a:solidFill>
              </a:rPr>
              <a:t>5. </a:t>
            </a:r>
            <a:r>
              <a:rPr lang="en-US" altLang="zh-CN" sz="3000" dirty="0">
                <a:latin typeface="Apple Braille" pitchFamily="2" charset="0"/>
              </a:rPr>
              <a:t>Defined communication-media pattern between client &amp; server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11" name="● Do a research on Machine Learning-Agent.…">
            <a:extLst>
              <a:ext uri="{FF2B5EF4-FFF2-40B4-BE49-F238E27FC236}">
                <a16:creationId xmlns:a16="http://schemas.microsoft.com/office/drawing/2014/main" id="{3EDC27A9-EB29-A54E-AEB1-8108F3331150}"/>
              </a:ext>
            </a:extLst>
          </p:cNvPr>
          <p:cNvSpPr txBox="1">
            <a:spLocks/>
          </p:cNvSpPr>
          <p:nvPr/>
        </p:nvSpPr>
        <p:spPr>
          <a:xfrm>
            <a:off x="537840" y="2999311"/>
            <a:ext cx="9900122" cy="8509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 hangingPunct="1"/>
            <a:r>
              <a:rPr lang="en-US" sz="3000" dirty="0">
                <a:solidFill>
                  <a:schemeClr val="tx1"/>
                </a:solidFill>
              </a:rPr>
              <a:t>3. </a:t>
            </a:r>
            <a:r>
              <a:rPr lang="en-US" sz="3000" dirty="0">
                <a:solidFill>
                  <a:schemeClr val="tx1"/>
                </a:solidFill>
                <a:latin typeface="Apple Braille" pitchFamily="2" charset="0"/>
              </a:rPr>
              <a:t>Chose DRL based on current STOA work and ideas</a:t>
            </a:r>
          </a:p>
          <a:p>
            <a:pPr algn="l" hangingPunct="1"/>
            <a:endParaRPr lang="en-US" sz="3000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12" name="● Do a research on Machine Learning-Agent.…">
            <a:extLst>
              <a:ext uri="{FF2B5EF4-FFF2-40B4-BE49-F238E27FC236}">
                <a16:creationId xmlns:a16="http://schemas.microsoft.com/office/drawing/2014/main" id="{E22E025A-F24E-4C4C-9D56-6E93A706E580}"/>
              </a:ext>
            </a:extLst>
          </p:cNvPr>
          <p:cNvSpPr txBox="1">
            <a:spLocks/>
          </p:cNvSpPr>
          <p:nvPr/>
        </p:nvSpPr>
        <p:spPr>
          <a:xfrm>
            <a:off x="537840" y="5707745"/>
            <a:ext cx="11480548" cy="871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 hangingPunct="1"/>
            <a:r>
              <a:rPr lang="en-US" sz="3000" b="1" dirty="0">
                <a:solidFill>
                  <a:schemeClr val="tx1"/>
                </a:solidFill>
              </a:rPr>
              <a:t>6. </a:t>
            </a:r>
            <a:r>
              <a:rPr lang="en-US" altLang="zh-CN" sz="3000" dirty="0">
                <a:latin typeface="Apple Braille" pitchFamily="2" charset="0"/>
              </a:rPr>
              <a:t>Deployed machine Learning backend in local environment with support to </a:t>
            </a:r>
            <a:r>
              <a:rPr lang="en-US" altLang="zh-CN" sz="3000" dirty="0" err="1">
                <a:latin typeface="Apple Braille" pitchFamily="2" charset="0"/>
              </a:rPr>
              <a:t>AsyncIO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13" name="● Do a research on Machine Learning-Agent.…">
            <a:extLst>
              <a:ext uri="{FF2B5EF4-FFF2-40B4-BE49-F238E27FC236}">
                <a16:creationId xmlns:a16="http://schemas.microsoft.com/office/drawing/2014/main" id="{CA7A7754-34F0-0C49-B359-C7CAE7619063}"/>
              </a:ext>
            </a:extLst>
          </p:cNvPr>
          <p:cNvSpPr txBox="1">
            <a:spLocks/>
          </p:cNvSpPr>
          <p:nvPr/>
        </p:nvSpPr>
        <p:spPr>
          <a:xfrm>
            <a:off x="537840" y="6849196"/>
            <a:ext cx="11480548" cy="871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 hangingPunct="1"/>
            <a:r>
              <a:rPr lang="en-US" sz="3000" b="1" dirty="0">
                <a:solidFill>
                  <a:schemeClr val="tx1"/>
                </a:solidFill>
              </a:rPr>
              <a:t>7. </a:t>
            </a:r>
            <a:r>
              <a:rPr lang="en-US" altLang="zh-CN" sz="3000" dirty="0">
                <a:latin typeface="Apple Braille" pitchFamily="2" charset="0"/>
              </a:rPr>
              <a:t>Deployed  conducted basic training workflow</a:t>
            </a:r>
          </a:p>
        </p:txBody>
      </p:sp>
    </p:spTree>
    <p:extLst>
      <p:ext uri="{BB962C8B-B14F-4D97-AF65-F5344CB8AC3E}">
        <p14:creationId xmlns:p14="http://schemas.microsoft.com/office/powerpoint/2010/main" val="172297972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-246800" y="536639"/>
            <a:ext cx="6749200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dirty="0"/>
              <a:t>Current Progress</a:t>
            </a:r>
            <a:endParaRPr sz="6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951C04-492A-7B46-8CBD-F148B642B11F}"/>
              </a:ext>
            </a:extLst>
          </p:cNvPr>
          <p:cNvSpPr txBox="1"/>
          <p:nvPr/>
        </p:nvSpPr>
        <p:spPr>
          <a:xfrm>
            <a:off x="793630" y="1896682"/>
            <a:ext cx="6749200" cy="14875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+mn-lt"/>
                <a:ea typeface="+mn-ea"/>
                <a:cs typeface="+mn-cs"/>
                <a:sym typeface="Marker Felt"/>
              </a:rPr>
              <a:t>8. 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Apple Braille" pitchFamily="2" charset="0"/>
                <a:sym typeface="Marker Felt"/>
              </a:rPr>
              <a:t>Persistent model to .h5 file and developed logging system during training runtime.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65C279-2073-884B-AE4C-C9817AC6545E}"/>
              </a:ext>
            </a:extLst>
          </p:cNvPr>
          <p:cNvSpPr txBox="1"/>
          <p:nvPr/>
        </p:nvSpPr>
        <p:spPr>
          <a:xfrm>
            <a:off x="759837" y="3713084"/>
            <a:ext cx="6331789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+mn-lt"/>
                <a:ea typeface="+mn-ea"/>
                <a:cs typeface="+mn-cs"/>
                <a:sym typeface="Marker Felt"/>
              </a:rPr>
              <a:t>9. 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Apple Braille" pitchFamily="2" charset="0"/>
                <a:sym typeface="Marker Felt"/>
              </a:rPr>
              <a:t>Explored current 2019 – 2020 works for similar environment agents such as listing LSTM for NN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Apple Braille" pitchFamily="2" charset="0"/>
                <a:sym typeface="Marker Felt"/>
              </a:rPr>
              <a:t> implementation.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5CC577-8FE2-F84A-8E17-9494B1A704A3}"/>
              </a:ext>
            </a:extLst>
          </p:cNvPr>
          <p:cNvSpPr txBox="1"/>
          <p:nvPr/>
        </p:nvSpPr>
        <p:spPr>
          <a:xfrm>
            <a:off x="793630" y="6040516"/>
            <a:ext cx="6590581" cy="16414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+mn-lt"/>
                <a:ea typeface="+mn-ea"/>
                <a:cs typeface="+mn-cs"/>
                <a:sym typeface="Marker Felt"/>
              </a:rPr>
              <a:t>10</a:t>
            </a: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+mn-lt"/>
                <a:ea typeface="+mn-ea"/>
                <a:cs typeface="+mn-cs"/>
                <a:sym typeface="Marker Felt"/>
              </a:rPr>
              <a:t>. 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Apple Braille" pitchFamily="2" charset="0"/>
                <a:sym typeface="Marker Felt"/>
              </a:rPr>
              <a:t>Explored distributed RL environment such as UCB Ray library , Spark  and Hadoop.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DD25815-CCC3-4747-BE8A-BA1EE6569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853" y="1339845"/>
            <a:ext cx="4663259" cy="755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39608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68269C-C6A1-7145-874C-2D4D907DBA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6549" y="2810933"/>
            <a:ext cx="9351701" cy="5302250"/>
          </a:xfrm>
          <a:prstGeom prst="rect">
            <a:avLst/>
          </a:prstGeom>
        </p:spPr>
      </p:pic>
      <p:sp>
        <p:nvSpPr>
          <p:cNvPr id="4" name="What we did:">
            <a:extLst>
              <a:ext uri="{FF2B5EF4-FFF2-40B4-BE49-F238E27FC236}">
                <a16:creationId xmlns:a16="http://schemas.microsoft.com/office/drawing/2014/main" id="{276DDD3C-6F43-4845-867E-900F6FCD8459}"/>
              </a:ext>
            </a:extLst>
          </p:cNvPr>
          <p:cNvSpPr txBox="1">
            <a:spLocks/>
          </p:cNvSpPr>
          <p:nvPr/>
        </p:nvSpPr>
        <p:spPr>
          <a:xfrm>
            <a:off x="-246800" y="536639"/>
            <a:ext cx="3836667" cy="8727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Autofit/>
          </a:bodyPr>
          <a:lstStyle>
            <a:lvl1pPr marL="0" marR="0" indent="0" algn="ctr" defTabSz="41478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80" b="0" i="0" u="none" strike="noStrike" cap="none" spc="0" baseline="0">
                <a:solidFill>
                  <a:srgbClr val="45A7DE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45A7DE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45A7DE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45A7DE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45A7DE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45A7DE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45A7DE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45A7DE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45A7DE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hangingPunct="1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51541936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888999" y="906467"/>
            <a:ext cx="3225802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dirty="0"/>
              <a:t>To do list:</a:t>
            </a:r>
            <a:endParaRPr sz="6600" dirty="0"/>
          </a:p>
        </p:txBody>
      </p:sp>
      <p:sp>
        <p:nvSpPr>
          <p:cNvPr id="123" name="● Do a research on Machine Learning-Agent.…"/>
          <p:cNvSpPr txBox="1">
            <a:spLocks noGrp="1"/>
          </p:cNvSpPr>
          <p:nvPr>
            <p:ph type="subTitle" sz="half" idx="1"/>
          </p:nvPr>
        </p:nvSpPr>
        <p:spPr>
          <a:xfrm>
            <a:off x="1174748" y="1762325"/>
            <a:ext cx="11480548" cy="1225686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/>
            <a:r>
              <a:rPr lang="en-US" sz="3000" b="1" dirty="0">
                <a:solidFill>
                  <a:schemeClr val="tx1"/>
                </a:solidFill>
              </a:rPr>
              <a:t>1. </a:t>
            </a:r>
            <a:r>
              <a:rPr lang="en-US" altLang="zh-CN" sz="3000" dirty="0">
                <a:latin typeface="Apple Braille" pitchFamily="2" charset="0"/>
              </a:rPr>
              <a:t>Visualization in </a:t>
            </a:r>
            <a:r>
              <a:rPr lang="en-US" altLang="zh-CN" sz="3000" dirty="0" err="1">
                <a:latin typeface="Apple Braille" pitchFamily="2" charset="0"/>
              </a:rPr>
              <a:t>tensorboard</a:t>
            </a:r>
            <a:r>
              <a:rPr lang="en-US" altLang="zh-CN" sz="3000" dirty="0">
                <a:latin typeface="Apple Braille" pitchFamily="2" charset="0"/>
              </a:rPr>
              <a:t> for training.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8" name="● Do a research on Machine Learning-Agent.…">
            <a:extLst>
              <a:ext uri="{FF2B5EF4-FFF2-40B4-BE49-F238E27FC236}">
                <a16:creationId xmlns:a16="http://schemas.microsoft.com/office/drawing/2014/main" id="{4812A7E7-599B-6346-8CE8-831A223336E5}"/>
              </a:ext>
            </a:extLst>
          </p:cNvPr>
          <p:cNvSpPr txBox="1">
            <a:spLocks/>
          </p:cNvSpPr>
          <p:nvPr/>
        </p:nvSpPr>
        <p:spPr>
          <a:xfrm>
            <a:off x="1174748" y="2740098"/>
            <a:ext cx="11480548" cy="1225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 hangingPunct="1"/>
            <a:r>
              <a:rPr lang="en-US" sz="3000" b="1" dirty="0">
                <a:solidFill>
                  <a:schemeClr val="tx1"/>
                </a:solidFill>
              </a:rPr>
              <a:t>2.</a:t>
            </a:r>
            <a:r>
              <a:rPr lang="en-US" sz="3000" dirty="0">
                <a:latin typeface="Apple Braille" pitchFamily="2" charset="0"/>
              </a:rPr>
              <a:t> </a:t>
            </a:r>
            <a:r>
              <a:rPr lang="en-US" altLang="zh-CN" sz="3000" dirty="0">
                <a:latin typeface="Apple Braille" pitchFamily="2" charset="0"/>
              </a:rPr>
              <a:t>Develop and train LSTM-based architected NN agent.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9" name="● Do a research on Machine Learning-Agent.…">
            <a:extLst>
              <a:ext uri="{FF2B5EF4-FFF2-40B4-BE49-F238E27FC236}">
                <a16:creationId xmlns:a16="http://schemas.microsoft.com/office/drawing/2014/main" id="{626B4F32-AEB6-544B-96EA-6520F30B27D1}"/>
              </a:ext>
            </a:extLst>
          </p:cNvPr>
          <p:cNvSpPr txBox="1">
            <a:spLocks/>
          </p:cNvSpPr>
          <p:nvPr/>
        </p:nvSpPr>
        <p:spPr>
          <a:xfrm>
            <a:off x="1174748" y="4314218"/>
            <a:ext cx="11480548" cy="1225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 hangingPunct="1"/>
            <a:r>
              <a:rPr lang="en-US" altLang="zh-CN" sz="3000" b="1" dirty="0">
                <a:solidFill>
                  <a:schemeClr val="tx1"/>
                </a:solidFill>
              </a:rPr>
              <a:t>3</a:t>
            </a:r>
            <a:r>
              <a:rPr lang="en-US" sz="3000" b="1" dirty="0">
                <a:solidFill>
                  <a:schemeClr val="tx1"/>
                </a:solidFill>
              </a:rPr>
              <a:t>. </a:t>
            </a:r>
            <a:r>
              <a:rPr lang="en-US" sz="3000" dirty="0">
                <a:solidFill>
                  <a:schemeClr val="tx1"/>
                </a:solidFill>
                <a:latin typeface="Apple Braille" pitchFamily="2" charset="0"/>
              </a:rPr>
              <a:t>Try to use Ray for distributed training on several clusters which may support 100k agent (</a:t>
            </a:r>
            <a:r>
              <a:rPr lang="en-US" sz="3000" dirty="0" err="1">
                <a:solidFill>
                  <a:schemeClr val="tx1"/>
                </a:solidFill>
                <a:latin typeface="Apple Braille" pitchFamily="2" charset="0"/>
              </a:rPr>
              <a:t>openAI</a:t>
            </a:r>
            <a:r>
              <a:rPr lang="en-US" sz="3000" dirty="0">
                <a:solidFill>
                  <a:schemeClr val="tx1"/>
                </a:solidFill>
                <a:latin typeface="Apple Braille" pitchFamily="2" charset="0"/>
              </a:rPr>
              <a:t> realized 100M agents training in 100 core’s clusters)</a:t>
            </a:r>
          </a:p>
        </p:txBody>
      </p:sp>
      <p:sp>
        <p:nvSpPr>
          <p:cNvPr id="10" name="● Do a research on Machine Learning-Agent.…">
            <a:extLst>
              <a:ext uri="{FF2B5EF4-FFF2-40B4-BE49-F238E27FC236}">
                <a16:creationId xmlns:a16="http://schemas.microsoft.com/office/drawing/2014/main" id="{2CA4291A-18DA-164D-858D-414160A016A9}"/>
              </a:ext>
            </a:extLst>
          </p:cNvPr>
          <p:cNvSpPr txBox="1">
            <a:spLocks/>
          </p:cNvSpPr>
          <p:nvPr/>
        </p:nvSpPr>
        <p:spPr>
          <a:xfrm>
            <a:off x="1174748" y="5698557"/>
            <a:ext cx="11480548" cy="1225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 hangingPunct="1"/>
            <a:r>
              <a:rPr lang="en-US" sz="3000" b="1" dirty="0">
                <a:solidFill>
                  <a:schemeClr val="tx1"/>
                </a:solidFill>
              </a:rPr>
              <a:t>4. </a:t>
            </a:r>
            <a:r>
              <a:rPr lang="en-US" altLang="zh-CN" sz="3000" dirty="0">
                <a:latin typeface="Apple Braille" pitchFamily="2" charset="0"/>
              </a:rPr>
              <a:t>Expand potential action for each agent such as attack build. etc.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EB1650-3E6D-6242-A955-8FA7B5F9F0EE}"/>
              </a:ext>
            </a:extLst>
          </p:cNvPr>
          <p:cNvSpPr/>
          <p:nvPr/>
        </p:nvSpPr>
        <p:spPr>
          <a:xfrm>
            <a:off x="1174748" y="7007886"/>
            <a:ext cx="1034403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hangingPunct="1"/>
            <a:r>
              <a:rPr lang="en-US" sz="3000" b="1" dirty="0">
                <a:solidFill>
                  <a:schemeClr val="tx1"/>
                </a:solidFill>
              </a:rPr>
              <a:t>5. </a:t>
            </a:r>
            <a:r>
              <a:rPr lang="en-US" altLang="zh-CN" sz="3000" dirty="0">
                <a:latin typeface="Apple Braille" pitchFamily="2" charset="0"/>
              </a:rPr>
              <a:t>Transfer-learning or few-shot learning given an agent to let agents can fit new environment in a few steps.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58971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hank you !"/>
          <p:cNvSpPr txBox="1">
            <a:spLocks noGrp="1"/>
          </p:cNvSpPr>
          <p:nvPr>
            <p:ph type="ctrTitle"/>
          </p:nvPr>
        </p:nvSpPr>
        <p:spPr>
          <a:xfrm>
            <a:off x="4080743" y="3247776"/>
            <a:ext cx="4843314" cy="1514724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r>
              <a:t>Thank you 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246063" y="971888"/>
            <a:ext cx="4870045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6600" dirty="0"/>
              <a:t>Introduction</a:t>
            </a:r>
            <a:endParaRPr sz="6600" dirty="0"/>
          </a:p>
        </p:txBody>
      </p:sp>
      <p:sp>
        <p:nvSpPr>
          <p:cNvPr id="123" name="● Do a research on Machine Learning-Agent.…"/>
          <p:cNvSpPr txBox="1">
            <a:spLocks noGrp="1"/>
          </p:cNvSpPr>
          <p:nvPr>
            <p:ph type="subTitle" sz="half" idx="1"/>
          </p:nvPr>
        </p:nvSpPr>
        <p:spPr>
          <a:xfrm>
            <a:off x="744985" y="1780907"/>
            <a:ext cx="12115800" cy="765599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/>
            <a:r>
              <a:rPr lang="en-US" sz="3000" b="1" dirty="0">
                <a:solidFill>
                  <a:schemeClr val="tx1"/>
                </a:solidFill>
              </a:rPr>
              <a:t>Genre</a:t>
            </a:r>
            <a:r>
              <a:rPr lang="en-US" sz="3000" dirty="0">
                <a:solidFill>
                  <a:schemeClr val="tx1"/>
                </a:solidFill>
              </a:rPr>
              <a:t>: </a:t>
            </a:r>
            <a:r>
              <a:rPr lang="zh-CN" altLang="en-US" sz="3000" dirty="0">
                <a:solidFill>
                  <a:schemeClr val="tx1"/>
                </a:solidFill>
              </a:rPr>
              <a:t> </a:t>
            </a:r>
            <a:r>
              <a:rPr lang="en-US" sz="3000" dirty="0">
                <a:latin typeface="Apple Braille" pitchFamily="2" charset="0"/>
              </a:rPr>
              <a:t>Neural Massively Multiplayer Online Role-Playing Games (MMO)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6" name="● Do a research on Machine Learning-Agent.…">
            <a:extLst>
              <a:ext uri="{FF2B5EF4-FFF2-40B4-BE49-F238E27FC236}">
                <a16:creationId xmlns:a16="http://schemas.microsoft.com/office/drawing/2014/main" id="{E887D3CF-86F2-794B-9657-46D32CC703D5}"/>
              </a:ext>
            </a:extLst>
          </p:cNvPr>
          <p:cNvSpPr txBox="1">
            <a:spLocks/>
          </p:cNvSpPr>
          <p:nvPr/>
        </p:nvSpPr>
        <p:spPr>
          <a:xfrm>
            <a:off x="744985" y="2536602"/>
            <a:ext cx="3580132" cy="625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/>
            <a:r>
              <a:rPr lang="en-US" sz="3000" b="1" dirty="0">
                <a:solidFill>
                  <a:schemeClr val="tx1"/>
                </a:solidFill>
              </a:rPr>
              <a:t>Character:</a:t>
            </a:r>
            <a:r>
              <a:rPr lang="en-US" sz="3000" dirty="0">
                <a:solidFill>
                  <a:schemeClr val="tx1"/>
                </a:solidFill>
              </a:rPr>
              <a:t> </a:t>
            </a:r>
            <a:r>
              <a:rPr lang="zh-CN" altLang="en-US" sz="3000" dirty="0">
                <a:solidFill>
                  <a:schemeClr val="tx1"/>
                </a:solidFill>
              </a:rPr>
              <a:t> </a:t>
            </a:r>
            <a:r>
              <a:rPr lang="en-US" sz="3000" dirty="0">
                <a:latin typeface="Apple Braille" pitchFamily="2" charset="0"/>
              </a:rPr>
              <a:t>AI agents </a:t>
            </a:r>
          </a:p>
        </p:txBody>
      </p:sp>
      <p:sp>
        <p:nvSpPr>
          <p:cNvPr id="8" name="● Do a research on Machine Learning-Agent.…">
            <a:extLst>
              <a:ext uri="{FF2B5EF4-FFF2-40B4-BE49-F238E27FC236}">
                <a16:creationId xmlns:a16="http://schemas.microsoft.com/office/drawing/2014/main" id="{CAF0380C-BCA3-6548-9C6C-B42A9ED6DCA8}"/>
              </a:ext>
            </a:extLst>
          </p:cNvPr>
          <p:cNvSpPr txBox="1">
            <a:spLocks/>
          </p:cNvSpPr>
          <p:nvPr/>
        </p:nvSpPr>
        <p:spPr>
          <a:xfrm>
            <a:off x="1174749" y="6154367"/>
            <a:ext cx="9041319" cy="1019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endParaRPr lang="en-US" sz="4400" dirty="0"/>
          </a:p>
        </p:txBody>
      </p:sp>
      <p:sp>
        <p:nvSpPr>
          <p:cNvPr id="7" name="Striped Right Arrow 6">
            <a:extLst>
              <a:ext uri="{FF2B5EF4-FFF2-40B4-BE49-F238E27FC236}">
                <a16:creationId xmlns:a16="http://schemas.microsoft.com/office/drawing/2014/main" id="{47E921CA-C542-5643-A876-2AC38FF857BA}"/>
              </a:ext>
            </a:extLst>
          </p:cNvPr>
          <p:cNvSpPr/>
          <p:nvPr/>
        </p:nvSpPr>
        <p:spPr>
          <a:xfrm>
            <a:off x="6610603" y="6162627"/>
            <a:ext cx="462891" cy="309084"/>
          </a:xfrm>
          <a:prstGeom prst="stripedRightArrow">
            <a:avLst/>
          </a:prstGeom>
          <a:solidFill>
            <a:schemeClr val="accent1">
              <a:hueOff val="-313507"/>
              <a:satOff val="34334"/>
              <a:lumOff val="-8266"/>
              <a:alpha val="62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Marker Fe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70FEA9-ADBA-0143-BB73-244A371B1F18}"/>
              </a:ext>
            </a:extLst>
          </p:cNvPr>
          <p:cNvSpPr/>
          <p:nvPr/>
        </p:nvSpPr>
        <p:spPr>
          <a:xfrm>
            <a:off x="7238188" y="4501941"/>
            <a:ext cx="5327651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fontAlgn="base"/>
            <a:r>
              <a:rPr lang="en-US" sz="2500" b="1" dirty="0">
                <a:latin typeface="Marker Felt Thin" panose="02000400000000000000" pitchFamily="2" charset="77"/>
              </a:rPr>
              <a:t>Map terrain:</a:t>
            </a:r>
          </a:p>
          <a:p>
            <a:pPr algn="l" fontAlgn="base"/>
            <a:endParaRPr lang="en-US" sz="2500" b="1" dirty="0">
              <a:latin typeface="Apple Braille" pitchFamily="2" charset="0"/>
            </a:endParaRP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500" b="1" dirty="0">
                <a:latin typeface="Apple Braille" pitchFamily="2" charset="0"/>
              </a:rPr>
              <a:t>Stone</a:t>
            </a:r>
            <a:r>
              <a:rPr lang="en-US" sz="2500" dirty="0">
                <a:latin typeface="Apple Braille" pitchFamily="2" charset="0"/>
              </a:rPr>
              <a:t>: inaccessible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500" b="1" dirty="0">
                <a:latin typeface="Apple Braille" pitchFamily="2" charset="0"/>
              </a:rPr>
              <a:t>Grass</a:t>
            </a:r>
            <a:r>
              <a:rPr lang="en-US" sz="2500" dirty="0">
                <a:latin typeface="Apple Braille" pitchFamily="2" charset="0"/>
              </a:rPr>
              <a:t> &amp; </a:t>
            </a:r>
            <a:r>
              <a:rPr lang="en-US" sz="2500" b="1" dirty="0">
                <a:latin typeface="Apple Braille" pitchFamily="2" charset="0"/>
                <a:sym typeface="Helvetica Neue"/>
              </a:rPr>
              <a:t>Scrub</a:t>
            </a:r>
            <a:r>
              <a:rPr lang="en-US" sz="2500" dirty="0">
                <a:latin typeface="Apple Braille" pitchFamily="2" charset="0"/>
              </a:rPr>
              <a:t>: traversable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500" b="1" dirty="0">
                <a:latin typeface="Apple Braille" pitchFamily="2" charset="0"/>
              </a:rPr>
              <a:t>Lava</a:t>
            </a:r>
            <a:r>
              <a:rPr lang="en-US" sz="2500" dirty="0">
                <a:latin typeface="Apple Braille" pitchFamily="2" charset="0"/>
              </a:rPr>
              <a:t>: die once enter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r>
              <a:rPr lang="en-US" sz="2500" b="1" dirty="0">
                <a:latin typeface="Apple Braille" pitchFamily="2" charset="0"/>
              </a:rPr>
              <a:t>Forest</a:t>
            </a:r>
            <a:r>
              <a:rPr lang="en-US" sz="2500" dirty="0">
                <a:latin typeface="Apple Braille" pitchFamily="2" charset="0"/>
              </a:rPr>
              <a:t>: traversable, get 5 points food, resource has 2.5% to regenerate</a:t>
            </a:r>
          </a:p>
          <a:p>
            <a:pPr marL="342900" lvl="0" indent="-342900" algn="l" fontAlgn="base">
              <a:buFont typeface="Arial" panose="020B0604020202020204" pitchFamily="34" charset="0"/>
              <a:buChar char="•"/>
              <a:defRPr/>
            </a:pPr>
            <a:r>
              <a:rPr lang="en-US" sz="2500" b="1" dirty="0">
                <a:latin typeface="Apple Braille" pitchFamily="2" charset="0"/>
              </a:rPr>
              <a:t>Water</a:t>
            </a:r>
            <a:r>
              <a:rPr lang="en-US" sz="2500" dirty="0">
                <a:latin typeface="Apple Braille" pitchFamily="2" charset="0"/>
              </a:rPr>
              <a:t>: inaccessible, can get water near it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48EF80-131F-7249-BFB7-8DD712235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61" y="4501941"/>
            <a:ext cx="5657039" cy="4703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● Do a research on Machine Learning-Agent.…">
            <a:extLst>
              <a:ext uri="{FF2B5EF4-FFF2-40B4-BE49-F238E27FC236}">
                <a16:creationId xmlns:a16="http://schemas.microsoft.com/office/drawing/2014/main" id="{4772D16C-912E-9042-95B8-723B137BF176}"/>
              </a:ext>
            </a:extLst>
          </p:cNvPr>
          <p:cNvSpPr txBox="1">
            <a:spLocks/>
          </p:cNvSpPr>
          <p:nvPr/>
        </p:nvSpPr>
        <p:spPr>
          <a:xfrm>
            <a:off x="744985" y="3279369"/>
            <a:ext cx="12505189" cy="1019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pPr algn="l"/>
            <a:r>
              <a:rPr lang="en-US" sz="3000" b="1" dirty="0">
                <a:solidFill>
                  <a:schemeClr val="tx1"/>
                </a:solidFill>
              </a:rPr>
              <a:t>Purpose:</a:t>
            </a:r>
            <a:r>
              <a:rPr lang="en-US" sz="3000" dirty="0">
                <a:solidFill>
                  <a:schemeClr val="tx1"/>
                </a:solidFill>
              </a:rPr>
              <a:t> </a:t>
            </a:r>
            <a:r>
              <a:rPr lang="zh-CN" altLang="en-US" sz="3000" dirty="0">
                <a:solidFill>
                  <a:schemeClr val="tx1"/>
                </a:solidFill>
              </a:rPr>
              <a:t> </a:t>
            </a:r>
            <a:r>
              <a:rPr lang="en-US" altLang="zh-CN" sz="3000" dirty="0">
                <a:latin typeface="Apple Braille" pitchFamily="2" charset="0"/>
              </a:rPr>
              <a:t>simulate the evolution of a large number of players competing to maximize survival time</a:t>
            </a:r>
            <a:r>
              <a:rPr lang="zh-CN" altLang="en-US" sz="3000" dirty="0">
                <a:latin typeface="Apple Braille" pitchFamily="2" charset="0"/>
              </a:rPr>
              <a:t> </a:t>
            </a:r>
            <a:r>
              <a:rPr lang="en-US" altLang="zh-CN" sz="3000" dirty="0">
                <a:latin typeface="Apple Braille" pitchFamily="2" charset="0"/>
              </a:rPr>
              <a:t>in a resource-limited environment </a:t>
            </a:r>
            <a:r>
              <a:rPr lang="en-US" sz="3000" dirty="0">
                <a:latin typeface="Apple Braille" pitchFamily="2" charset="0"/>
              </a:rPr>
              <a:t>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529790" y="1134462"/>
            <a:ext cx="4870045" cy="872730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6600" dirty="0"/>
              <a:t>Introduction</a:t>
            </a:r>
            <a:endParaRPr sz="66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D20FE26-49D8-7B4B-880A-139CA78C37A2}"/>
              </a:ext>
            </a:extLst>
          </p:cNvPr>
          <p:cNvGrpSpPr/>
          <p:nvPr/>
        </p:nvGrpSpPr>
        <p:grpSpPr>
          <a:xfrm>
            <a:off x="165316" y="5097717"/>
            <a:ext cx="2560027" cy="1569660"/>
            <a:chOff x="305575" y="4488407"/>
            <a:chExt cx="2560027" cy="1569660"/>
          </a:xfrm>
        </p:grpSpPr>
        <p:sp>
          <p:nvSpPr>
            <p:cNvPr id="7" name="Striped Right Arrow 6">
              <a:extLst>
                <a:ext uri="{FF2B5EF4-FFF2-40B4-BE49-F238E27FC236}">
                  <a16:creationId xmlns:a16="http://schemas.microsoft.com/office/drawing/2014/main" id="{47E921CA-C542-5643-A876-2AC38FF857BA}"/>
                </a:ext>
              </a:extLst>
            </p:cNvPr>
            <p:cNvSpPr/>
            <p:nvPr/>
          </p:nvSpPr>
          <p:spPr>
            <a:xfrm>
              <a:off x="1939819" y="5088661"/>
              <a:ext cx="925783" cy="369151"/>
            </a:xfrm>
            <a:prstGeom prst="stripedRightArrow">
              <a:avLst/>
            </a:prstGeom>
            <a:solidFill>
              <a:schemeClr val="accent1">
                <a:hueOff val="-313507"/>
                <a:satOff val="34334"/>
                <a:lumOff val="-8266"/>
                <a:alpha val="62000"/>
              </a:schemeClr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Marker Felt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670FEA9-ADBA-0143-BB73-244A371B1F18}"/>
                </a:ext>
              </a:extLst>
            </p:cNvPr>
            <p:cNvSpPr/>
            <p:nvPr/>
          </p:nvSpPr>
          <p:spPr>
            <a:xfrm>
              <a:off x="305575" y="4488407"/>
              <a:ext cx="1806906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457200" indent="-457200" algn="l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Apple Braille" pitchFamily="2" charset="0"/>
                </a:rPr>
                <a:t>Food</a:t>
              </a:r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Apple Braille" pitchFamily="2" charset="0"/>
                </a:rPr>
                <a:t>Water</a:t>
              </a:r>
            </a:p>
            <a:p>
              <a:pPr marL="457200" indent="-457200" algn="l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Apple Braille" pitchFamily="2" charset="0"/>
                </a:rPr>
                <a:t>Health</a:t>
              </a:r>
              <a:endParaRPr lang="en-US" sz="32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60EB601-06D2-D54E-A94B-65DBCB8807CE}"/>
              </a:ext>
            </a:extLst>
          </p:cNvPr>
          <p:cNvGrpSpPr/>
          <p:nvPr/>
        </p:nvGrpSpPr>
        <p:grpSpPr>
          <a:xfrm>
            <a:off x="2725343" y="4876800"/>
            <a:ext cx="3440806" cy="4681268"/>
            <a:chOff x="2828910" y="4876799"/>
            <a:chExt cx="3334146" cy="455243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96DA2C1-3071-1D42-8FB7-DF7D4B9EBA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586" r="19508"/>
            <a:stretch/>
          </p:blipFill>
          <p:spPr>
            <a:xfrm>
              <a:off x="2828910" y="4876799"/>
              <a:ext cx="3334146" cy="3663115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48F09DF-94F1-0149-9848-F2C46F45D59C}"/>
                </a:ext>
              </a:extLst>
            </p:cNvPr>
            <p:cNvSpPr/>
            <p:nvPr/>
          </p:nvSpPr>
          <p:spPr>
            <a:xfrm>
              <a:off x="3475151" y="8721345"/>
              <a:ext cx="2233304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latin typeface="Apple Braille" pitchFamily="2" charset="0"/>
                </a:rPr>
                <a:t>AI agent </a:t>
              </a:r>
              <a:endParaRPr lang="en-US" dirty="0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52117774-0F22-7D4A-A5B7-E589E9373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6248" y="1114115"/>
            <a:ext cx="6331291" cy="564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58353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-943871" y="859761"/>
            <a:ext cx="8660939" cy="546368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5500" dirty="0"/>
              <a:t>Project Ideas-</a:t>
            </a:r>
            <a:r>
              <a:rPr lang="zh-CN" altLang="en-US" sz="5500" dirty="0"/>
              <a:t> </a:t>
            </a:r>
            <a:r>
              <a:rPr lang="en-US" altLang="zh-CN" sz="5500" dirty="0"/>
              <a:t>Stage1</a:t>
            </a:r>
            <a:endParaRPr sz="5500" dirty="0"/>
          </a:p>
        </p:txBody>
      </p:sp>
      <p:sp>
        <p:nvSpPr>
          <p:cNvPr id="123" name="● Do a research on Machine Learning-Agent.…"/>
          <p:cNvSpPr txBox="1">
            <a:spLocks noGrp="1"/>
          </p:cNvSpPr>
          <p:nvPr>
            <p:ph type="subTitle" sz="half" idx="1"/>
          </p:nvPr>
        </p:nvSpPr>
        <p:spPr>
          <a:xfrm>
            <a:off x="761331" y="1597681"/>
            <a:ext cx="13546018" cy="546367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/>
            <a:r>
              <a:rPr lang="en-US" sz="3000" b="1" dirty="0">
                <a:solidFill>
                  <a:schemeClr val="tx1"/>
                </a:solidFill>
              </a:rPr>
              <a:t>Explored classic algorithms </a:t>
            </a:r>
            <a:r>
              <a:rPr lang="en-US" sz="3000" dirty="0">
                <a:solidFill>
                  <a:schemeClr val="tx1"/>
                </a:solidFill>
              </a:rPr>
              <a:t>: </a:t>
            </a:r>
            <a:r>
              <a:rPr lang="en-US" altLang="zh-CN" sz="3000" dirty="0">
                <a:solidFill>
                  <a:schemeClr val="tx1"/>
                </a:solidFill>
                <a:latin typeface="Apple Braille" pitchFamily="2" charset="0"/>
              </a:rPr>
              <a:t>model-based learning </a:t>
            </a:r>
          </a:p>
          <a:p>
            <a:pPr algn="l"/>
            <a:r>
              <a:rPr lang="en-US" altLang="zh-CN" sz="3000" dirty="0">
                <a:solidFill>
                  <a:schemeClr val="tx1"/>
                </a:solidFill>
                <a:latin typeface="Apple Braille" pitchFamily="2" charset="0"/>
              </a:rPr>
              <a:t>								</a:t>
            </a:r>
            <a:r>
              <a:rPr lang="en-US" altLang="zh-CN" sz="3000" dirty="0" err="1">
                <a:solidFill>
                  <a:schemeClr val="tx1"/>
                </a:solidFill>
                <a:latin typeface="Apple Braille" pitchFamily="2" charset="0"/>
              </a:rPr>
              <a:t>eg.</a:t>
            </a:r>
            <a:r>
              <a:rPr lang="en-US" altLang="zh-CN" sz="3000" dirty="0">
                <a:solidFill>
                  <a:schemeClr val="tx1"/>
                </a:solidFill>
                <a:latin typeface="Apple Braille" pitchFamily="2" charset="0"/>
              </a:rPr>
              <a:t> Monte Carlo Tree Search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6" name="● Do a research on Machine Learning-Agent.…">
            <a:extLst>
              <a:ext uri="{FF2B5EF4-FFF2-40B4-BE49-F238E27FC236}">
                <a16:creationId xmlns:a16="http://schemas.microsoft.com/office/drawing/2014/main" id="{E887D3CF-86F2-794B-9657-46D32CC703D5}"/>
              </a:ext>
            </a:extLst>
          </p:cNvPr>
          <p:cNvSpPr txBox="1">
            <a:spLocks/>
          </p:cNvSpPr>
          <p:nvPr/>
        </p:nvSpPr>
        <p:spPr>
          <a:xfrm>
            <a:off x="6502400" y="3555535"/>
            <a:ext cx="5394096" cy="172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r>
              <a:rPr lang="en-US" sz="3000" b="1" dirty="0">
                <a:solidFill>
                  <a:schemeClr val="tx1"/>
                </a:solidFill>
              </a:rPr>
              <a:t>Game Application:</a:t>
            </a:r>
            <a:r>
              <a:rPr lang="en-US" sz="3000" dirty="0">
                <a:solidFill>
                  <a:schemeClr val="tx1"/>
                </a:solidFill>
              </a:rPr>
              <a:t> </a:t>
            </a:r>
            <a:r>
              <a:rPr lang="zh-CN" altLang="en-US" sz="3000" dirty="0">
                <a:solidFill>
                  <a:schemeClr val="tx1"/>
                </a:solidFill>
              </a:rPr>
              <a:t> </a:t>
            </a:r>
            <a:r>
              <a:rPr lang="en-US" altLang="zh-CN" sz="3000" dirty="0">
                <a:latin typeface="Apple Braille" pitchFamily="2" charset="0"/>
              </a:rPr>
              <a:t>tic-tac-toe</a:t>
            </a:r>
            <a:endParaRPr lang="en-US" sz="3000" dirty="0">
              <a:latin typeface="Apple Braille" pitchFamily="2" charset="0"/>
            </a:endParaRPr>
          </a:p>
        </p:txBody>
      </p:sp>
      <p:sp>
        <p:nvSpPr>
          <p:cNvPr id="7" name="Striped Right Arrow 6">
            <a:extLst>
              <a:ext uri="{FF2B5EF4-FFF2-40B4-BE49-F238E27FC236}">
                <a16:creationId xmlns:a16="http://schemas.microsoft.com/office/drawing/2014/main" id="{47E921CA-C542-5643-A876-2AC38FF857BA}"/>
              </a:ext>
            </a:extLst>
          </p:cNvPr>
          <p:cNvSpPr/>
          <p:nvPr/>
        </p:nvSpPr>
        <p:spPr>
          <a:xfrm rot="5400000">
            <a:off x="8430103" y="2665216"/>
            <a:ext cx="494897" cy="369151"/>
          </a:xfrm>
          <a:prstGeom prst="stripedRightArrow">
            <a:avLst>
              <a:gd name="adj1" fmla="val 57741"/>
              <a:gd name="adj2" fmla="val 50000"/>
            </a:avLst>
          </a:prstGeom>
          <a:solidFill>
            <a:schemeClr val="accent1">
              <a:hueOff val="-313507"/>
              <a:satOff val="34334"/>
              <a:lumOff val="-8266"/>
              <a:alpha val="62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Marker Fe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A03709-85D6-CA4E-9498-8F0F00C4F914}"/>
              </a:ext>
            </a:extLst>
          </p:cNvPr>
          <p:cNvSpPr txBox="1"/>
          <p:nvPr/>
        </p:nvSpPr>
        <p:spPr>
          <a:xfrm>
            <a:off x="6839741" y="4266225"/>
            <a:ext cx="4719413" cy="47192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000" b="1" dirty="0">
                <a:solidFill>
                  <a:schemeClr val="tx1"/>
                </a:solidFill>
              </a:rPr>
              <a:t>Research Result:</a:t>
            </a:r>
          </a:p>
          <a:p>
            <a:pPr algn="l"/>
            <a:endParaRPr lang="en-US" sz="3000" dirty="0">
              <a:latin typeface="Apple Braille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pple Braille" pitchFamily="2" charset="0"/>
              </a:rPr>
              <a:t>work for small amount of agents and need less generalization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000" dirty="0">
              <a:latin typeface="Apple Braille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pple Braille" pitchFamily="2" charset="0"/>
              </a:rPr>
              <a:t>not applicable for our goal because the performance is bad in scale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D100B5-B00E-5442-AB73-D364504560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96"/>
          <a:stretch/>
        </p:blipFill>
        <p:spPr bwMode="auto">
          <a:xfrm>
            <a:off x="433526" y="2023278"/>
            <a:ext cx="4897597" cy="7407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0558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uiExpand="1" build="p"/>
      <p:bldP spid="6" grpId="0" animBg="1"/>
      <p:bldP spid="7" grpId="0" animBg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-943871" y="859761"/>
            <a:ext cx="8660939" cy="546368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5500" dirty="0"/>
              <a:t>Project Ideas-</a:t>
            </a:r>
            <a:r>
              <a:rPr lang="zh-CN" altLang="en-US" sz="5500" dirty="0"/>
              <a:t> </a:t>
            </a:r>
            <a:r>
              <a:rPr lang="en-US" altLang="zh-CN" sz="5500" dirty="0"/>
              <a:t>Stage2</a:t>
            </a:r>
            <a:endParaRPr sz="5500" dirty="0"/>
          </a:p>
        </p:txBody>
      </p:sp>
      <p:sp>
        <p:nvSpPr>
          <p:cNvPr id="123" name="● Do a research on Machine Learning-Agent.…"/>
          <p:cNvSpPr txBox="1">
            <a:spLocks noGrp="1"/>
          </p:cNvSpPr>
          <p:nvPr>
            <p:ph type="subTitle" sz="half" idx="1"/>
          </p:nvPr>
        </p:nvSpPr>
        <p:spPr>
          <a:xfrm>
            <a:off x="450779" y="1609320"/>
            <a:ext cx="13546018" cy="12868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/>
            <a:r>
              <a:rPr lang="en-US" sz="3000" b="1" dirty="0">
                <a:solidFill>
                  <a:schemeClr val="tx1"/>
                </a:solidFill>
              </a:rPr>
              <a:t>Explored</a:t>
            </a:r>
            <a:r>
              <a:rPr lang="en-US" sz="3000" dirty="0">
                <a:solidFill>
                  <a:schemeClr val="tx1"/>
                </a:solidFill>
              </a:rPr>
              <a:t>:  </a:t>
            </a:r>
            <a:r>
              <a:rPr lang="en-US" sz="3000" dirty="0">
                <a:solidFill>
                  <a:schemeClr val="tx1"/>
                </a:solidFill>
                <a:latin typeface="Apple Braille" pitchFamily="2" charset="0"/>
              </a:rPr>
              <a:t>1. </a:t>
            </a:r>
            <a:r>
              <a:rPr lang="en-US" altLang="zh-CN" sz="3000" dirty="0">
                <a:solidFill>
                  <a:schemeClr val="tx1"/>
                </a:solidFill>
                <a:latin typeface="Apple Braille" pitchFamily="2" charset="0"/>
              </a:rPr>
              <a:t>turn-based strategy board game </a:t>
            </a:r>
          </a:p>
          <a:p>
            <a:pPr algn="l"/>
            <a:r>
              <a:rPr lang="en-US" altLang="zh-CN" sz="3000" dirty="0">
                <a:solidFill>
                  <a:schemeClr val="tx1"/>
                </a:solidFill>
                <a:latin typeface="Apple Braille" pitchFamily="2" charset="0"/>
              </a:rPr>
              <a:t>		    2. Machine Learning-Agent		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A03709-85D6-CA4E-9498-8F0F00C4F914}"/>
              </a:ext>
            </a:extLst>
          </p:cNvPr>
          <p:cNvSpPr txBox="1"/>
          <p:nvPr/>
        </p:nvSpPr>
        <p:spPr>
          <a:xfrm>
            <a:off x="6874247" y="3425039"/>
            <a:ext cx="4719413" cy="47192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000" b="1" dirty="0">
                <a:solidFill>
                  <a:schemeClr val="tx1"/>
                </a:solidFill>
              </a:rPr>
              <a:t>Research Result:</a:t>
            </a:r>
          </a:p>
          <a:p>
            <a:pPr algn="l"/>
            <a:endParaRPr lang="en-US" sz="3000" dirty="0">
              <a:latin typeface="Apple Braille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pple Braille" pitchFamily="2" charset="0"/>
              </a:rPr>
              <a:t>benefited a lot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000" dirty="0">
              <a:latin typeface="Apple Braille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pple Braille" pitchFamily="2" charset="0"/>
              </a:rPr>
              <a:t>but found problem that turn-based game needs an on-demand decision making process which is still under development in Unity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C2CBBDE-0336-9645-BF27-E8F266E8E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58" y="3381555"/>
            <a:ext cx="5616944" cy="443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6669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uiExpand="1" build="p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295717" y="645645"/>
            <a:ext cx="11985682" cy="546368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5000" dirty="0"/>
              <a:t>Project Ideas</a:t>
            </a:r>
            <a:r>
              <a:rPr lang="en-US" altLang="zh-CN" sz="5000" dirty="0"/>
              <a:t>-</a:t>
            </a:r>
            <a:r>
              <a:rPr lang="en-US" sz="5000" dirty="0"/>
              <a:t> why Deep Reinforcement Learning </a:t>
            </a:r>
            <a:endParaRPr sz="5000" dirty="0"/>
          </a:p>
        </p:txBody>
      </p:sp>
      <p:sp>
        <p:nvSpPr>
          <p:cNvPr id="123" name="● Do a research on Machine Learning-Agent.…"/>
          <p:cNvSpPr txBox="1">
            <a:spLocks noGrp="1"/>
          </p:cNvSpPr>
          <p:nvPr>
            <p:ph type="subTitle" sz="half" idx="1"/>
          </p:nvPr>
        </p:nvSpPr>
        <p:spPr>
          <a:xfrm>
            <a:off x="584049" y="2366425"/>
            <a:ext cx="11697350" cy="546367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/>
            <a:r>
              <a:rPr lang="en-US" sz="3000" b="1" dirty="0">
                <a:solidFill>
                  <a:schemeClr val="tx1"/>
                </a:solidFill>
              </a:rPr>
              <a:t>Traditional Reinforcement Learning </a:t>
            </a:r>
            <a:r>
              <a:rPr lang="en-US" sz="3000" dirty="0">
                <a:solidFill>
                  <a:schemeClr val="tx1"/>
                </a:solidFill>
              </a:rPr>
              <a:t>: </a:t>
            </a:r>
            <a:r>
              <a:rPr lang="en-US" altLang="zh-CN" sz="3000" dirty="0">
                <a:latin typeface="Apple Braille" pitchFamily="2" charset="0"/>
              </a:rPr>
              <a:t>needs to design complex rules for each agents to maximize their rewards during gaming play</a:t>
            </a:r>
            <a:endParaRPr lang="en-US" sz="3000" b="1" dirty="0">
              <a:solidFill>
                <a:schemeClr val="tx1"/>
              </a:solidFill>
              <a:latin typeface="Apple Braille" pitchFamily="2" charset="0"/>
            </a:endParaRPr>
          </a:p>
        </p:txBody>
      </p:sp>
      <p:sp>
        <p:nvSpPr>
          <p:cNvPr id="6" name="● Do a research on Machine Learning-Agent.…">
            <a:extLst>
              <a:ext uri="{FF2B5EF4-FFF2-40B4-BE49-F238E27FC236}">
                <a16:creationId xmlns:a16="http://schemas.microsoft.com/office/drawing/2014/main" id="{E887D3CF-86F2-794B-9657-46D32CC703D5}"/>
              </a:ext>
            </a:extLst>
          </p:cNvPr>
          <p:cNvSpPr txBox="1">
            <a:spLocks/>
          </p:cNvSpPr>
          <p:nvPr/>
        </p:nvSpPr>
        <p:spPr>
          <a:xfrm>
            <a:off x="-182201" y="4424291"/>
            <a:ext cx="13369202" cy="489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r>
              <a:rPr lang="en-US" sz="3000" b="1" dirty="0">
                <a:solidFill>
                  <a:schemeClr val="tx1"/>
                </a:solidFill>
              </a:rPr>
              <a:t>Not make sense:</a:t>
            </a:r>
            <a:r>
              <a:rPr lang="en-US" sz="3000" dirty="0">
                <a:solidFill>
                  <a:schemeClr val="tx1"/>
                </a:solidFill>
              </a:rPr>
              <a:t> </a:t>
            </a:r>
            <a:r>
              <a:rPr lang="en-US" altLang="zh-CN" sz="3000" dirty="0">
                <a:latin typeface="Apple Braille" pitchFamily="2" charset="0"/>
              </a:rPr>
              <a:t>intelligence made by beings come from learning.</a:t>
            </a:r>
          </a:p>
          <a:p>
            <a:r>
              <a:rPr lang="en-US" altLang="zh-CN" sz="3000" dirty="0">
                <a:latin typeface="Apple Braille" pitchFamily="2" charset="0"/>
              </a:rPr>
              <a:t>like walking or sitting come in nature, everybody can do it.</a:t>
            </a:r>
          </a:p>
          <a:p>
            <a:r>
              <a:rPr lang="en-US" altLang="zh-CN" sz="3000" dirty="0">
                <a:latin typeface="Apple Braille" pitchFamily="2" charset="0"/>
              </a:rPr>
              <a:t>But something people can just learn from practice such as driving or dance.</a:t>
            </a:r>
          </a:p>
          <a:p>
            <a:endParaRPr lang="en-US" sz="3000" dirty="0">
              <a:latin typeface="Apple Braille" pitchFamily="2" charset="0"/>
            </a:endParaRPr>
          </a:p>
        </p:txBody>
      </p:sp>
      <p:sp>
        <p:nvSpPr>
          <p:cNvPr id="7" name="Striped Right Arrow 6">
            <a:extLst>
              <a:ext uri="{FF2B5EF4-FFF2-40B4-BE49-F238E27FC236}">
                <a16:creationId xmlns:a16="http://schemas.microsoft.com/office/drawing/2014/main" id="{47E921CA-C542-5643-A876-2AC38FF857BA}"/>
              </a:ext>
            </a:extLst>
          </p:cNvPr>
          <p:cNvSpPr/>
          <p:nvPr/>
        </p:nvSpPr>
        <p:spPr>
          <a:xfrm rot="5400000">
            <a:off x="5919209" y="3326916"/>
            <a:ext cx="494897" cy="369151"/>
          </a:xfrm>
          <a:prstGeom prst="stripedRightArrow">
            <a:avLst>
              <a:gd name="adj1" fmla="val 57741"/>
              <a:gd name="adj2" fmla="val 50000"/>
            </a:avLst>
          </a:prstGeom>
          <a:solidFill>
            <a:schemeClr val="accent1">
              <a:hueOff val="-313507"/>
              <a:satOff val="34334"/>
              <a:lumOff val="-8266"/>
              <a:alpha val="62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Marker Fe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4A41F7-E849-AC4B-9DC4-E8C032289268}"/>
              </a:ext>
            </a:extLst>
          </p:cNvPr>
          <p:cNvSpPr txBox="1"/>
          <p:nvPr/>
        </p:nvSpPr>
        <p:spPr>
          <a:xfrm>
            <a:off x="776375" y="5733042"/>
            <a:ext cx="10780563" cy="11798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+mn-lt"/>
                <a:ea typeface="+mn-ea"/>
                <a:cs typeface="+mn-cs"/>
                <a:sym typeface="Marker Felt"/>
              </a:rPr>
              <a:t>Inspiration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+mn-lt"/>
                <a:ea typeface="+mn-ea"/>
                <a:cs typeface="+mn-cs"/>
                <a:sym typeface="Marker Felt"/>
              </a:rPr>
              <a:t>：</a:t>
            </a:r>
            <a:r>
              <a:rPr lang="en-US" sz="3000" dirty="0">
                <a:latin typeface="Apple Braille" pitchFamily="2" charset="0"/>
              </a:rPr>
              <a:t>We can learn a huge variety of things even very complex one such as </a:t>
            </a:r>
            <a:r>
              <a:rPr lang="en-US" sz="3000" b="1" dirty="0">
                <a:latin typeface="Apple Braille" pitchFamily="2" charset="0"/>
              </a:rPr>
              <a:t>Go</a:t>
            </a:r>
            <a:r>
              <a:rPr lang="en-US" sz="3000" dirty="0">
                <a:latin typeface="Apple Braille" pitchFamily="2" charset="0"/>
              </a:rPr>
              <a:t> game or </a:t>
            </a:r>
            <a:r>
              <a:rPr lang="en-US" sz="3000" b="1" dirty="0">
                <a:latin typeface="Apple Braille" pitchFamily="2" charset="0"/>
              </a:rPr>
              <a:t>StarCraft II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527D70-27AB-EB45-AB70-B18DADEE2B8A}"/>
              </a:ext>
            </a:extLst>
          </p:cNvPr>
          <p:cNvSpPr/>
          <p:nvPr/>
        </p:nvSpPr>
        <p:spPr>
          <a:xfrm>
            <a:off x="584050" y="7226588"/>
            <a:ext cx="1169734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latin typeface="Apple Braille" pitchFamily="2" charset="0"/>
              </a:rPr>
              <a:t>many contemporary works made by Google or DeepMind which train their agents to achieve high degree of proficiency in domain governed by simple known rules such as The Game of </a:t>
            </a:r>
            <a:r>
              <a:rPr lang="en-US" sz="3000" b="1" dirty="0">
                <a:latin typeface="Apple Braille" pitchFamily="2" charset="0"/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23288592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 uiExpand="1" build="p"/>
      <p:bldP spid="6" grpId="0" animBg="1"/>
      <p:bldP spid="7" grpId="0" animBg="1"/>
      <p:bldP spid="21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983854" y="733900"/>
            <a:ext cx="10748601" cy="693724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pPr algn="l"/>
            <a:r>
              <a:rPr lang="en-US" sz="4800" dirty="0">
                <a:latin typeface="Marker Felt Thin" panose="02000400000000000000" pitchFamily="2" charset="77"/>
              </a:rPr>
              <a:t>Project Ideas – Define terms in our model</a:t>
            </a:r>
            <a:endParaRPr sz="4800" dirty="0">
              <a:latin typeface="Marker Felt Thin" panose="02000400000000000000" pitchFamily="2" charset="77"/>
            </a:endParaRPr>
          </a:p>
        </p:txBody>
      </p:sp>
      <p:sp>
        <p:nvSpPr>
          <p:cNvPr id="123" name="● Do a research on Machine Learning-Agent.…"/>
          <p:cNvSpPr txBox="1">
            <a:spLocks noGrp="1"/>
          </p:cNvSpPr>
          <p:nvPr>
            <p:ph type="subTitle" sz="half" idx="1"/>
          </p:nvPr>
        </p:nvSpPr>
        <p:spPr>
          <a:xfrm>
            <a:off x="548639" y="1701307"/>
            <a:ext cx="12456161" cy="1294227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</a:rPr>
              <a:t> </a:t>
            </a:r>
            <a:r>
              <a:rPr lang="en-US" sz="3200" dirty="0" err="1">
                <a:latin typeface="Apple Braille" pitchFamily="2" charset="0"/>
              </a:rPr>
              <a:t>s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 : the current state of given agents given time tick t, state contains position information, current food, water, health etc.</a:t>
            </a:r>
            <a:endParaRPr lang="en-US" altLang="zh-CN" sz="3200" dirty="0">
              <a:latin typeface="Apple Braille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4DB7BA-47CB-BE4A-A0BB-A46BD011E3C7}"/>
              </a:ext>
            </a:extLst>
          </p:cNvPr>
          <p:cNvSpPr txBox="1"/>
          <p:nvPr/>
        </p:nvSpPr>
        <p:spPr>
          <a:xfrm>
            <a:off x="450165" y="3055707"/>
            <a:ext cx="9409628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Apple Braille" pitchFamily="2" charset="0"/>
              </a:rPr>
              <a:t>o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 : the current observation based on one agent.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8954D9-33DF-0641-B0AF-F599229C79FD}"/>
              </a:ext>
            </a:extLst>
          </p:cNvPr>
          <p:cNvSpPr txBox="1"/>
          <p:nvPr/>
        </p:nvSpPr>
        <p:spPr>
          <a:xfrm>
            <a:off x="548639" y="3827166"/>
            <a:ext cx="11451103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</a:rPr>
              <a:t> a</a:t>
            </a:r>
            <a:r>
              <a:rPr lang="en-US" sz="3200" baseline="-25000" dirty="0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 : the action made by given agent which have five types, North, West, East, South, Pass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963CAC-AE09-6F45-BE95-FA102E0BCC79}"/>
              </a:ext>
            </a:extLst>
          </p:cNvPr>
          <p:cNvSpPr txBox="1"/>
          <p:nvPr/>
        </p:nvSpPr>
        <p:spPr>
          <a:xfrm>
            <a:off x="450165" y="5016674"/>
            <a:ext cx="6476133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  <a:cs typeface="Aparajita" panose="020B0604020202020204" pitchFamily="34" charset="0"/>
              </a:rPr>
              <a:t>∏</a:t>
            </a:r>
            <a:r>
              <a:rPr lang="en-US" sz="3200" baseline="-25000" dirty="0"/>
              <a:t> </a:t>
            </a:r>
            <a:r>
              <a:rPr lang="en-US" sz="3200" baseline="-25000" dirty="0" err="1"/>
              <a:t>θ</a:t>
            </a:r>
            <a:r>
              <a:rPr lang="en-US" sz="3200" dirty="0">
                <a:latin typeface="Apple Braille" pitchFamily="2" charset="0"/>
              </a:rPr>
              <a:t>(</a:t>
            </a:r>
            <a:r>
              <a:rPr lang="en-US" sz="3200" dirty="0" err="1">
                <a:latin typeface="Apple Braille" pitchFamily="2" charset="0"/>
              </a:rPr>
              <a:t>a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altLang="zh-CN" sz="3200" dirty="0" err="1">
                <a:latin typeface="Apple Braille" pitchFamily="2" charset="0"/>
              </a:rPr>
              <a:t>|</a:t>
            </a:r>
            <a:r>
              <a:rPr lang="en-US" sz="3200" dirty="0" err="1">
                <a:latin typeface="Apple Braille" pitchFamily="2" charset="0"/>
              </a:rPr>
              <a:t>s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): Policy(fully observed)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0094C5-0B2C-3044-9DBD-72A66B5F0661}"/>
              </a:ext>
            </a:extLst>
          </p:cNvPr>
          <p:cNvSpPr txBox="1"/>
          <p:nvPr/>
        </p:nvSpPr>
        <p:spPr>
          <a:xfrm>
            <a:off x="548639" y="5857671"/>
            <a:ext cx="11774660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</a:rPr>
              <a:t> </a:t>
            </a:r>
            <a:r>
              <a:rPr lang="en-US" sz="3200" dirty="0" err="1">
                <a:latin typeface="Apple Braille" pitchFamily="2" charset="0"/>
              </a:rPr>
              <a:t>τ</a:t>
            </a:r>
            <a:r>
              <a:rPr lang="en-US" sz="3200" dirty="0">
                <a:latin typeface="Apple Braille" pitchFamily="2" charset="0"/>
              </a:rPr>
              <a:t>: the trajectory of given agents which is a sequence of observation, action and reward.  </a:t>
            </a:r>
            <a:r>
              <a:rPr lang="en-US" sz="3200" dirty="0" err="1">
                <a:latin typeface="Apple Braille" pitchFamily="2" charset="0"/>
              </a:rPr>
              <a:t>τ</a:t>
            </a:r>
            <a:r>
              <a:rPr lang="en-US" sz="3200" dirty="0">
                <a:latin typeface="Apple Braille" pitchFamily="2" charset="0"/>
              </a:rPr>
              <a:t> = ( </a:t>
            </a:r>
            <a:r>
              <a:rPr lang="en-US" sz="3200" dirty="0" err="1">
                <a:latin typeface="Apple Braille" pitchFamily="2" charset="0"/>
              </a:rPr>
              <a:t>o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a</a:t>
            </a:r>
            <a:r>
              <a:rPr lang="en-US" sz="3200" baseline="-25000" dirty="0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r</a:t>
            </a:r>
            <a:r>
              <a:rPr lang="en-US" sz="3200" baseline="-25000" dirty="0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…, </a:t>
            </a:r>
            <a:r>
              <a:rPr lang="en-US" sz="3200" dirty="0" err="1">
                <a:latin typeface="Apple Braille" pitchFamily="2" charset="0"/>
              </a:rPr>
              <a:t>o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</a:t>
            </a:r>
            <a:r>
              <a:rPr lang="en-US" sz="3200" dirty="0" err="1">
                <a:latin typeface="Apple Braille" pitchFamily="2" charset="0"/>
              </a:rPr>
              <a:t>a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, </a:t>
            </a:r>
            <a:r>
              <a:rPr lang="en-US" sz="3200" dirty="0" err="1">
                <a:latin typeface="Apple Braille" pitchFamily="2" charset="0"/>
              </a:rPr>
              <a:t>r</a:t>
            </a:r>
            <a:r>
              <a:rPr lang="en-US" sz="3200" baseline="-25000" dirty="0" err="1">
                <a:latin typeface="Apple Braille" pitchFamily="2" charset="0"/>
              </a:rPr>
              <a:t>T</a:t>
            </a:r>
            <a:r>
              <a:rPr lang="en-US" sz="3200" dirty="0">
                <a:latin typeface="Apple Braille" pitchFamily="2" charset="0"/>
              </a:rPr>
              <a:t> 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05CA0B-F8FC-AB40-83A2-3AAE041AAFF3}"/>
              </a:ext>
            </a:extLst>
          </p:cNvPr>
          <p:cNvSpPr txBox="1"/>
          <p:nvPr/>
        </p:nvSpPr>
        <p:spPr>
          <a:xfrm>
            <a:off x="554431" y="7191110"/>
            <a:ext cx="11445311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pple Braille" pitchFamily="2" charset="0"/>
              </a:rPr>
              <a:t> R(</a:t>
            </a:r>
            <a:r>
              <a:rPr lang="en-US" sz="3200" dirty="0" err="1">
                <a:latin typeface="Apple Braille" pitchFamily="2" charset="0"/>
              </a:rPr>
              <a:t>τ</a:t>
            </a:r>
            <a:r>
              <a:rPr lang="en-US" sz="3200" dirty="0">
                <a:latin typeface="Apple Braille" pitchFamily="2" charset="0"/>
              </a:rPr>
              <a:t>): reward given trajectory which is the sum of each survival one in every time </a:t>
            </a:r>
            <a:r>
              <a:rPr lang="en-US" sz="3200" dirty="0" err="1">
                <a:latin typeface="Apple Braille" pitchFamily="2" charset="0"/>
              </a:rPr>
              <a:t>titch</a:t>
            </a:r>
            <a:r>
              <a:rPr lang="en-US" sz="3200" dirty="0">
                <a:latin typeface="Apple Braille" pitchFamily="2" charset="0"/>
              </a:rPr>
              <a:t> with discount  which by default is 0.99  R(</a:t>
            </a:r>
            <a:r>
              <a:rPr lang="en-US" sz="3200" dirty="0" err="1">
                <a:latin typeface="Apple Braille" pitchFamily="2" charset="0"/>
              </a:rPr>
              <a:t>τ</a:t>
            </a:r>
            <a:r>
              <a:rPr lang="en-US" sz="3200" dirty="0">
                <a:latin typeface="Apple Braille" pitchFamily="2" charset="0"/>
              </a:rPr>
              <a:t>) =</a:t>
            </a:r>
          </a:p>
        </p:txBody>
      </p:sp>
      <p:pic>
        <p:nvPicPr>
          <p:cNvPr id="13" name="Picture 12" descr="A close up of a watch&#10;&#10;Description automatically generated">
            <a:extLst>
              <a:ext uri="{FF2B5EF4-FFF2-40B4-BE49-F238E27FC236}">
                <a16:creationId xmlns:a16="http://schemas.microsoft.com/office/drawing/2014/main" id="{DA943B79-9A89-BB4F-ABDC-56EEA4759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907" y="8241850"/>
            <a:ext cx="12319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684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674067" y="713975"/>
            <a:ext cx="10370856" cy="719466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pPr algn="l"/>
            <a:r>
              <a:rPr lang="en-US" sz="5400" dirty="0"/>
              <a:t>Project Ideas – Training Steps</a:t>
            </a:r>
            <a:endParaRPr sz="6600" dirty="0"/>
          </a:p>
        </p:txBody>
      </p:sp>
      <p:sp>
        <p:nvSpPr>
          <p:cNvPr id="6" name="● Do a research on Machine Learning-Agent.…">
            <a:extLst>
              <a:ext uri="{FF2B5EF4-FFF2-40B4-BE49-F238E27FC236}">
                <a16:creationId xmlns:a16="http://schemas.microsoft.com/office/drawing/2014/main" id="{E887D3CF-86F2-794B-9657-46D32CC703D5}"/>
              </a:ext>
            </a:extLst>
          </p:cNvPr>
          <p:cNvSpPr txBox="1">
            <a:spLocks/>
          </p:cNvSpPr>
          <p:nvPr/>
        </p:nvSpPr>
        <p:spPr>
          <a:xfrm>
            <a:off x="1001116" y="2891109"/>
            <a:ext cx="6368278" cy="352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5pPr>
            <a:lvl6pPr marL="381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6pPr>
            <a:lvl7pPr marL="444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7pPr>
            <a:lvl8pPr marL="5080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8pPr>
            <a:lvl9pPr marL="5715000" marR="0" indent="-635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47000"/>
              <a:buFontTx/>
              <a:buBlip>
                <a:blip r:embed="rId3"/>
              </a:buBlip>
              <a:tabLst/>
              <a:defRPr sz="4600" b="0" i="0" u="none" strike="noStrike" cap="none" spc="0" baseline="0">
                <a:solidFill>
                  <a:srgbClr val="858585"/>
                </a:solidFill>
                <a:uFillTx/>
                <a:latin typeface="+mn-lt"/>
                <a:ea typeface="+mn-ea"/>
                <a:cs typeface="+mn-cs"/>
                <a:sym typeface="Marker Felt"/>
              </a:defRPr>
            </a:lvl9pPr>
          </a:lstStyle>
          <a:p>
            <a:endParaRPr lang="en-US" sz="3000" dirty="0">
              <a:latin typeface="Apple Braille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BC5F60-9AEF-444D-B570-45DF32C0BA1D}"/>
              </a:ext>
            </a:extLst>
          </p:cNvPr>
          <p:cNvSpPr txBox="1"/>
          <p:nvPr/>
        </p:nvSpPr>
        <p:spPr>
          <a:xfrm>
            <a:off x="-1040707" y="1436556"/>
            <a:ext cx="12810516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2800" dirty="0">
                <a:latin typeface="Apple Braille" pitchFamily="2" charset="0"/>
              </a:rPr>
              <a:t> The purpose is to maximize the reward in given trajectory: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7FB6038-2A1F-1044-A190-579B6B531B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65" y="2001319"/>
            <a:ext cx="10464800" cy="23855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5591001-7B66-984F-9A71-CABE23D7E4AD}"/>
              </a:ext>
            </a:extLst>
          </p:cNvPr>
          <p:cNvSpPr txBox="1"/>
          <p:nvPr/>
        </p:nvSpPr>
        <p:spPr>
          <a:xfrm>
            <a:off x="642569" y="4478893"/>
            <a:ext cx="10527796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200" dirty="0">
                <a:latin typeface="Apple Braille" pitchFamily="2" charset="0"/>
              </a:rPr>
              <a:t> </a:t>
            </a:r>
            <a:r>
              <a:rPr lang="en-US" sz="2800" dirty="0">
                <a:latin typeface="Apple Braille" pitchFamily="2" charset="0"/>
              </a:rPr>
              <a:t>Here we want to optimize the learned parameters maximize the expected survival rewards by adopting policy gradient method: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DA33D5-E6D5-0D4C-917C-986488216E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65" y="5504815"/>
            <a:ext cx="10287000" cy="2616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CFDCF80-F160-EC4F-80D5-80C549B9BE18}"/>
              </a:ext>
            </a:extLst>
          </p:cNvPr>
          <p:cNvSpPr txBox="1"/>
          <p:nvPr/>
        </p:nvSpPr>
        <p:spPr>
          <a:xfrm>
            <a:off x="794465" y="8223978"/>
            <a:ext cx="5253041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800" dirty="0">
                <a:latin typeface="Apple Braille" pitchFamily="2" charset="0"/>
              </a:rPr>
              <a:t> We will update based on epoch: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A7E786F-7D6F-AF42-A5E3-850677BA00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465" y="8757457"/>
            <a:ext cx="81788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44188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hat we did:"/>
          <p:cNvSpPr txBox="1">
            <a:spLocks noGrp="1"/>
          </p:cNvSpPr>
          <p:nvPr>
            <p:ph type="ctrTitle"/>
          </p:nvPr>
        </p:nvSpPr>
        <p:spPr>
          <a:xfrm>
            <a:off x="416487" y="803361"/>
            <a:ext cx="8742150" cy="546368"/>
          </a:xfrm>
          <a:prstGeom prst="rect">
            <a:avLst/>
          </a:prstGeom>
        </p:spPr>
        <p:txBody>
          <a:bodyPr>
            <a:noAutofit/>
          </a:bodyPr>
          <a:lstStyle>
            <a:lvl1pPr defTabSz="414781">
              <a:defRPr sz="5680"/>
            </a:lvl1pPr>
          </a:lstStyle>
          <a:p>
            <a:r>
              <a:rPr lang="en-US" sz="6600" dirty="0"/>
              <a:t>Project Ideas</a:t>
            </a:r>
            <a:r>
              <a:rPr lang="en-US" altLang="zh-CN" sz="6600" dirty="0"/>
              <a:t>-</a:t>
            </a:r>
            <a:r>
              <a:rPr lang="en-US" dirty="0"/>
              <a:t>Training Model </a:t>
            </a:r>
            <a:endParaRPr sz="66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4657AC-10D4-704B-874A-44515F05B622}"/>
              </a:ext>
            </a:extLst>
          </p:cNvPr>
          <p:cNvGrpSpPr/>
          <p:nvPr/>
        </p:nvGrpSpPr>
        <p:grpSpPr>
          <a:xfrm>
            <a:off x="416487" y="1966823"/>
            <a:ext cx="8416962" cy="7194429"/>
            <a:chOff x="687479" y="3013943"/>
            <a:chExt cx="6953689" cy="563104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A9EFC5-BCEC-E843-A185-5708574C760A}"/>
                </a:ext>
              </a:extLst>
            </p:cNvPr>
            <p:cNvSpPr txBox="1"/>
            <p:nvPr/>
          </p:nvSpPr>
          <p:spPr>
            <a:xfrm flipH="1">
              <a:off x="1650726" y="8049953"/>
              <a:ext cx="5306484" cy="5950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3200" b="0" i="0" u="none" strike="noStrike" cap="none" spc="0" normalizeH="0" baseline="0" dirty="0">
                  <a:ln>
                    <a:noFill/>
                  </a:ln>
                  <a:solidFill>
                    <a:srgbClr val="858585"/>
                  </a:solidFill>
                  <a:effectLst/>
                  <a:uFillTx/>
                  <a:latin typeface="+mn-lt"/>
                  <a:ea typeface="+mn-ea"/>
                  <a:cs typeface="+mn-cs"/>
                  <a:sym typeface="Marker Felt"/>
                </a:rPr>
                <a:t>Training Model</a:t>
              </a:r>
            </a:p>
          </p:txBody>
        </p:sp>
        <p:pic>
          <p:nvPicPr>
            <p:cNvPr id="19" name="Picture 18" descr="A close up of a logo&#10;&#10;Description automatically generated">
              <a:extLst>
                <a:ext uri="{FF2B5EF4-FFF2-40B4-BE49-F238E27FC236}">
                  <a16:creationId xmlns:a16="http://schemas.microsoft.com/office/drawing/2014/main" id="{B5B36377-DA88-8844-8B00-3500955EC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479" y="3013943"/>
              <a:ext cx="6953689" cy="4787161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B4A41F7-E849-AC4B-9DC4-E8C032289268}"/>
              </a:ext>
            </a:extLst>
          </p:cNvPr>
          <p:cNvSpPr txBox="1"/>
          <p:nvPr/>
        </p:nvSpPr>
        <p:spPr>
          <a:xfrm>
            <a:off x="9158637" y="3566883"/>
            <a:ext cx="3029676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858585"/>
                </a:solidFill>
                <a:effectLst/>
                <a:uFillTx/>
                <a:latin typeface="+mn-lt"/>
                <a:ea typeface="+mn-ea"/>
                <a:cs typeface="+mn-cs"/>
                <a:sym typeface="Marker Felt"/>
              </a:rPr>
              <a:t>Training policy: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A03709-85D6-CA4E-9498-8F0F00C4F914}"/>
              </a:ext>
            </a:extLst>
          </p:cNvPr>
          <p:cNvSpPr txBox="1"/>
          <p:nvPr/>
        </p:nvSpPr>
        <p:spPr>
          <a:xfrm>
            <a:off x="9005977" y="4677139"/>
            <a:ext cx="3570137" cy="35496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2800" dirty="0">
                <a:latin typeface="Apple Braille" pitchFamily="2" charset="0"/>
              </a:rPr>
              <a:t>used embedding and flatten a agents’ reward to a one-dimensional encoded vector and fit it into a linear layer of with trainable parameters.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858585"/>
              </a:solidFill>
              <a:effectLst/>
              <a:uFillTx/>
              <a:latin typeface="Apple Braille" pitchFamily="2" charset="0"/>
              <a:sym typeface="Marker Felt"/>
            </a:endParaRPr>
          </a:p>
        </p:txBody>
      </p:sp>
    </p:spTree>
    <p:extLst>
      <p:ext uri="{BB962C8B-B14F-4D97-AF65-F5344CB8AC3E}">
        <p14:creationId xmlns:p14="http://schemas.microsoft.com/office/powerpoint/2010/main" val="68542142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GraphPaper">
  <a:themeElements>
    <a:clrScheme name="GraphPaper">
      <a:dk1>
        <a:srgbClr val="008585"/>
      </a:dk1>
      <a:lt1>
        <a:srgbClr val="858585"/>
      </a:lt1>
      <a:dk2>
        <a:srgbClr val="5A554C"/>
      </a:dk2>
      <a:lt2>
        <a:srgbClr val="D8D7D7"/>
      </a:lt2>
      <a:accent1>
        <a:srgbClr val="3E93D7"/>
      </a:accent1>
      <a:accent2>
        <a:srgbClr val="67AB3C"/>
      </a:accent2>
      <a:accent3>
        <a:srgbClr val="D5A530"/>
      </a:accent3>
      <a:accent4>
        <a:srgbClr val="E17B2E"/>
      </a:accent4>
      <a:accent5>
        <a:srgbClr val="CC487C"/>
      </a:accent5>
      <a:accent6>
        <a:srgbClr val="4D45AC"/>
      </a:accent6>
      <a:hlink>
        <a:srgbClr val="0000FF"/>
      </a:hlink>
      <a:folHlink>
        <a:srgbClr val="FF00FF"/>
      </a:folHlink>
    </a:clrScheme>
    <a:fontScheme name="GraphPaper">
      <a:majorFont>
        <a:latin typeface="Marker Felt"/>
        <a:ea typeface="Marker Felt"/>
        <a:cs typeface="Marker Felt"/>
      </a:majorFont>
      <a:minorFont>
        <a:latin typeface="Marker Felt"/>
        <a:ea typeface="Marker Felt"/>
        <a:cs typeface="Marker Felt"/>
      </a:minorFont>
    </a:fontScheme>
    <a:fmtScheme name="GraphPape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313507"/>
            <a:satOff val="34334"/>
            <a:lumOff val="-8266"/>
            <a:alpha val="62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5B1D4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858585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raphPaper">
  <a:themeElements>
    <a:clrScheme name="GraphPaper">
      <a:dk1>
        <a:srgbClr val="000000"/>
      </a:dk1>
      <a:lt1>
        <a:srgbClr val="FFFFFF"/>
      </a:lt1>
      <a:dk2>
        <a:srgbClr val="5A554C"/>
      </a:dk2>
      <a:lt2>
        <a:srgbClr val="D8D7D7"/>
      </a:lt2>
      <a:accent1>
        <a:srgbClr val="3E93D7"/>
      </a:accent1>
      <a:accent2>
        <a:srgbClr val="67AB3C"/>
      </a:accent2>
      <a:accent3>
        <a:srgbClr val="D5A530"/>
      </a:accent3>
      <a:accent4>
        <a:srgbClr val="E17B2E"/>
      </a:accent4>
      <a:accent5>
        <a:srgbClr val="CC487C"/>
      </a:accent5>
      <a:accent6>
        <a:srgbClr val="4D45AC"/>
      </a:accent6>
      <a:hlink>
        <a:srgbClr val="0000FF"/>
      </a:hlink>
      <a:folHlink>
        <a:srgbClr val="FF00FF"/>
      </a:folHlink>
    </a:clrScheme>
    <a:fontScheme name="GraphPaper">
      <a:majorFont>
        <a:latin typeface="Marker Felt"/>
        <a:ea typeface="Marker Felt"/>
        <a:cs typeface="Marker Felt"/>
      </a:majorFont>
      <a:minorFont>
        <a:latin typeface="Marker Felt"/>
        <a:ea typeface="Marker Felt"/>
        <a:cs typeface="Marker Felt"/>
      </a:minorFont>
    </a:fontScheme>
    <a:fmtScheme name="GraphPape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313507"/>
            <a:satOff val="34334"/>
            <a:lumOff val="-8266"/>
            <a:alpha val="62000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5B1D4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858585"/>
            </a:solidFill>
            <a:effectLst/>
            <a:uFillTx/>
            <a:latin typeface="+mn-lt"/>
            <a:ea typeface="+mn-ea"/>
            <a:cs typeface="+mn-cs"/>
            <a:sym typeface="Marker Fel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790</Words>
  <Application>Microsoft Macintosh PowerPoint</Application>
  <PresentationFormat>Custom</PresentationFormat>
  <Paragraphs>86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Apple Braille</vt:lpstr>
      <vt:lpstr>Arial</vt:lpstr>
      <vt:lpstr>Helvetica Neue</vt:lpstr>
      <vt:lpstr>Marker Felt</vt:lpstr>
      <vt:lpstr>Marker Felt Thin</vt:lpstr>
      <vt:lpstr>GraphPaper</vt:lpstr>
      <vt:lpstr> CSCI599: Life Simulator</vt:lpstr>
      <vt:lpstr>Introduction</vt:lpstr>
      <vt:lpstr>Introduction</vt:lpstr>
      <vt:lpstr>Project Ideas- Stage1</vt:lpstr>
      <vt:lpstr>Project Ideas- Stage2</vt:lpstr>
      <vt:lpstr>Project Ideas- why Deep Reinforcement Learning </vt:lpstr>
      <vt:lpstr>Project Ideas – Define terms in our model</vt:lpstr>
      <vt:lpstr>Project Ideas – Training Steps</vt:lpstr>
      <vt:lpstr>Project Ideas-Training Model </vt:lpstr>
      <vt:lpstr>Project Ideas-Network Architecture</vt:lpstr>
      <vt:lpstr>Current Progress</vt:lpstr>
      <vt:lpstr>Current Progress</vt:lpstr>
      <vt:lpstr>PowerPoint Presentation</vt:lpstr>
      <vt:lpstr>To do list: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CSCI599: Game of Survival - Week6</dc:title>
  <cp:lastModifiedBy>Jia Xu</cp:lastModifiedBy>
  <cp:revision>53</cp:revision>
  <dcterms:modified xsi:type="dcterms:W3CDTF">2020-03-12T06:20:48Z</dcterms:modified>
</cp:coreProperties>
</file>